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handoutMasterIdLst>
    <p:handoutMasterId r:id="rId39"/>
  </p:handoutMasterIdLst>
  <p:sldIdLst>
    <p:sldId id="256" r:id="rId2"/>
    <p:sldId id="850" r:id="rId3"/>
    <p:sldId id="851" r:id="rId4"/>
    <p:sldId id="857" r:id="rId5"/>
    <p:sldId id="838" r:id="rId6"/>
    <p:sldId id="637" r:id="rId7"/>
    <p:sldId id="840" r:id="rId8"/>
    <p:sldId id="845" r:id="rId9"/>
    <p:sldId id="841" r:id="rId10"/>
    <p:sldId id="843" r:id="rId11"/>
    <p:sldId id="844" r:id="rId12"/>
    <p:sldId id="855" r:id="rId13"/>
    <p:sldId id="794" r:id="rId14"/>
    <p:sldId id="848" r:id="rId15"/>
    <p:sldId id="854" r:id="rId16"/>
    <p:sldId id="858" r:id="rId17"/>
    <p:sldId id="257" r:id="rId18"/>
    <p:sldId id="262" r:id="rId19"/>
    <p:sldId id="260" r:id="rId20"/>
    <p:sldId id="279" r:id="rId21"/>
    <p:sldId id="286" r:id="rId22"/>
    <p:sldId id="299" r:id="rId23"/>
    <p:sldId id="300" r:id="rId24"/>
    <p:sldId id="290" r:id="rId25"/>
    <p:sldId id="268" r:id="rId26"/>
    <p:sldId id="287" r:id="rId27"/>
    <p:sldId id="285" r:id="rId28"/>
    <p:sldId id="288" r:id="rId29"/>
    <p:sldId id="296" r:id="rId30"/>
    <p:sldId id="297" r:id="rId31"/>
    <p:sldId id="298" r:id="rId32"/>
    <p:sldId id="292" r:id="rId33"/>
    <p:sldId id="294" r:id="rId34"/>
    <p:sldId id="295" r:id="rId35"/>
    <p:sldId id="853" r:id="rId36"/>
    <p:sldId id="5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048"/>
    <a:srgbClr val="28ABE7"/>
    <a:srgbClr val="00206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5" autoAdjust="0"/>
    <p:restoredTop sz="93617"/>
  </p:normalViewPr>
  <p:slideViewPr>
    <p:cSldViewPr snapToGrid="0" snapToObjects="1">
      <p:cViewPr varScale="1">
        <p:scale>
          <a:sx n="81" d="100"/>
          <a:sy n="81" d="100"/>
        </p:scale>
        <p:origin x="285" y="4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164" d="100"/>
          <a:sy n="164" d="100"/>
        </p:scale>
        <p:origin x="549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ga05\Documents\Covid19%20files\HyDeploy\Report%20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ga05\Documents\Covid19%20files\HyDeploy\Report%20sta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ga05\Documents\Covid19%20files\HyDeploy\Report%20sta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ga05\Documents\Covid19%20files\HyDeploy\Report%20stat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UK Energy Consumed</c:v>
                </c:pt>
              </c:strCache>
            </c:strRef>
          </c:tx>
          <c:spPr>
            <a:solidFill>
              <a:srgbClr val="00B050"/>
            </a:solidFill>
          </c:spPr>
          <c:dPt>
            <c:idx val="0"/>
            <c:bubble3D val="0"/>
            <c:spPr>
              <a:solidFill>
                <a:srgbClr val="8CC048"/>
              </a:solidFill>
              <a:ln w="76200">
                <a:solidFill>
                  <a:schemeClr val="lt1"/>
                </a:solidFill>
              </a:ln>
              <a:effectLst/>
            </c:spPr>
            <c:extLst>
              <c:ext xmlns:c16="http://schemas.microsoft.com/office/drawing/2014/chart" uri="{C3380CC4-5D6E-409C-BE32-E72D297353CC}">
                <c16:uniqueId val="{00000001-CEDE-4F2E-B0A0-8C66374117DB}"/>
              </c:ext>
            </c:extLst>
          </c:dPt>
          <c:dPt>
            <c:idx val="1"/>
            <c:bubble3D val="0"/>
            <c:spPr>
              <a:solidFill>
                <a:srgbClr val="002060"/>
              </a:solidFill>
              <a:ln w="76200">
                <a:solidFill>
                  <a:schemeClr val="lt1"/>
                </a:solidFill>
              </a:ln>
              <a:effectLst/>
            </c:spPr>
            <c:extLst>
              <c:ext xmlns:c16="http://schemas.microsoft.com/office/drawing/2014/chart" uri="{C3380CC4-5D6E-409C-BE32-E72D297353CC}">
                <c16:uniqueId val="{00000003-CEDE-4F2E-B0A0-8C66374117DB}"/>
              </c:ext>
            </c:extLst>
          </c:dPt>
          <c:dPt>
            <c:idx val="2"/>
            <c:bubble3D val="0"/>
            <c:spPr>
              <a:solidFill>
                <a:srgbClr val="28ABE7"/>
              </a:solidFill>
              <a:ln w="76200">
                <a:solidFill>
                  <a:schemeClr val="bg1"/>
                </a:solidFill>
              </a:ln>
              <a:effectLst/>
            </c:spPr>
            <c:extLst>
              <c:ext xmlns:c16="http://schemas.microsoft.com/office/drawing/2014/chart" uri="{C3380CC4-5D6E-409C-BE32-E72D297353CC}">
                <c16:uniqueId val="{00000005-CEDE-4F2E-B0A0-8C66374117DB}"/>
              </c:ext>
            </c:extLst>
          </c:dPt>
          <c:dLbls>
            <c:dLbl>
              <c:idx val="0"/>
              <c:layout>
                <c:manualLayout>
                  <c:x val="-4.9113343133050748E-2"/>
                  <c:y val="-0.1630048589481995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EDE-4F2E-B0A0-8C66374117DB}"/>
                </c:ext>
              </c:extLst>
            </c:dLbl>
            <c:dLbl>
              <c:idx val="1"/>
              <c:layout>
                <c:manualLayout>
                  <c:x val="5.5645222174444363E-3"/>
                  <c:y val="-4.596118579451964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EDE-4F2E-B0A0-8C66374117DB}"/>
                </c:ext>
              </c:extLst>
            </c:dLbl>
            <c:dLbl>
              <c:idx val="2"/>
              <c:layout>
                <c:manualLayout>
                  <c:x val="2.407688768959439E-2"/>
                  <c:y val="6.1030925587170722E-2"/>
                </c:manualLayout>
              </c:layout>
              <c:showLegendKey val="0"/>
              <c:showVal val="0"/>
              <c:showCatName val="1"/>
              <c:showSerName val="0"/>
              <c:showPercent val="1"/>
              <c:showBubbleSize val="0"/>
              <c:extLst>
                <c:ext xmlns:c15="http://schemas.microsoft.com/office/drawing/2012/chart" uri="{CE6537A1-D6FC-4f65-9D91-7224C49458BB}">
                  <c15:layout>
                    <c:manualLayout>
                      <c:w val="0.24603461299158569"/>
                      <c:h val="0.26093991646087933"/>
                    </c:manualLayout>
                  </c15:layout>
                </c:ext>
                <c:ext xmlns:c16="http://schemas.microsoft.com/office/drawing/2014/chart" uri="{C3380CC4-5D6E-409C-BE32-E72D297353CC}">
                  <c16:uniqueId val="{00000005-CEDE-4F2E-B0A0-8C66374117D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Heat</c:v>
                </c:pt>
                <c:pt idx="1">
                  <c:v>Transport</c:v>
                </c:pt>
                <c:pt idx="2">
                  <c:v>Electricity</c:v>
                </c:pt>
              </c:strCache>
            </c:strRef>
          </c:cat>
          <c:val>
            <c:numRef>
              <c:f>Sheet1!$B$2:$B$4</c:f>
              <c:numCache>
                <c:formatCode>General</c:formatCode>
                <c:ptCount val="3"/>
                <c:pt idx="0">
                  <c:v>41</c:v>
                </c:pt>
                <c:pt idx="1">
                  <c:v>41</c:v>
                </c:pt>
                <c:pt idx="2">
                  <c:v>18</c:v>
                </c:pt>
              </c:numCache>
            </c:numRef>
          </c:val>
          <c:extLst>
            <c:ext xmlns:c16="http://schemas.microsoft.com/office/drawing/2014/chart" uri="{C3380CC4-5D6E-409C-BE32-E72D297353CC}">
              <c16:uniqueId val="{00000006-CEDE-4F2E-B0A0-8C66374117DB}"/>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Gender</a:t>
            </a:r>
            <a:r>
              <a:rPr lang="en-GB" baseline="0" dirty="0"/>
              <a:t> of participants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Sheet1!$A$4</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E4-4017-ADA9-66D1E22720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FE4-4017-ADA9-66D1E227207B}"/>
              </c:ext>
            </c:extLst>
          </c:dPt>
          <c:cat>
            <c:strRef>
              <c:f>Sheet1!$B$2:$C$2</c:f>
              <c:strCache>
                <c:ptCount val="2"/>
                <c:pt idx="0">
                  <c:v>Female</c:v>
                </c:pt>
                <c:pt idx="1">
                  <c:v>Male</c:v>
                </c:pt>
              </c:strCache>
            </c:strRef>
          </c:cat>
          <c:val>
            <c:numRef>
              <c:f>Sheet1!$B$4:$C$4</c:f>
              <c:numCache>
                <c:formatCode>General</c:formatCode>
                <c:ptCount val="2"/>
                <c:pt idx="0">
                  <c:v>37.5</c:v>
                </c:pt>
                <c:pt idx="1">
                  <c:v>62.5</c:v>
                </c:pt>
              </c:numCache>
            </c:numRef>
          </c:val>
          <c:extLst>
            <c:ext xmlns:c16="http://schemas.microsoft.com/office/drawing/2014/chart" uri="{C3380CC4-5D6E-409C-BE32-E72D297353CC}">
              <c16:uniqueId val="{00000004-AFE4-4017-ADA9-66D1E227207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Housing</a:t>
            </a:r>
            <a:r>
              <a:rPr lang="en-US" baseline="0"/>
              <a:t> tenure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Sheet1!$A$8</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04-4142-A9DF-888F24466E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04-4142-A9DF-888F24466EA7}"/>
              </c:ext>
            </c:extLst>
          </c:dPt>
          <c:cat>
            <c:strRef>
              <c:f>Sheet1!$B$6:$C$6</c:f>
              <c:strCache>
                <c:ptCount val="2"/>
                <c:pt idx="0">
                  <c:v>Private ownership</c:v>
                </c:pt>
                <c:pt idx="1">
                  <c:v>Rented</c:v>
                </c:pt>
              </c:strCache>
            </c:strRef>
          </c:cat>
          <c:val>
            <c:numRef>
              <c:f>Sheet1!$B$8:$C$8</c:f>
              <c:numCache>
                <c:formatCode>General</c:formatCode>
                <c:ptCount val="2"/>
                <c:pt idx="0">
                  <c:v>31.25</c:v>
                </c:pt>
                <c:pt idx="1">
                  <c:v>68.75</c:v>
                </c:pt>
              </c:numCache>
            </c:numRef>
          </c:val>
          <c:extLst>
            <c:ext xmlns:c16="http://schemas.microsoft.com/office/drawing/2014/chart" uri="{C3380CC4-5D6E-409C-BE32-E72D297353CC}">
              <c16:uniqueId val="{00000004-7204-4142-A9DF-888F24466EA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 of participants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Sheet1!$A$16:$A$22</c:f>
              <c:strCache>
                <c:ptCount val="7"/>
                <c:pt idx="0">
                  <c:v>20-29</c:v>
                </c:pt>
                <c:pt idx="1">
                  <c:v>30-39</c:v>
                </c:pt>
                <c:pt idx="2">
                  <c:v>40-49</c:v>
                </c:pt>
                <c:pt idx="3">
                  <c:v>50-59</c:v>
                </c:pt>
                <c:pt idx="4">
                  <c:v>60-69</c:v>
                </c:pt>
                <c:pt idx="5">
                  <c:v>70-79</c:v>
                </c:pt>
                <c:pt idx="6">
                  <c:v>80-89</c:v>
                </c:pt>
              </c:strCache>
            </c:strRef>
          </c:cat>
          <c:val>
            <c:numRef>
              <c:f>Sheet1!$C$16:$C$22</c:f>
              <c:numCache>
                <c:formatCode>General</c:formatCode>
                <c:ptCount val="7"/>
                <c:pt idx="0">
                  <c:v>18.75</c:v>
                </c:pt>
                <c:pt idx="1">
                  <c:v>25</c:v>
                </c:pt>
                <c:pt idx="2">
                  <c:v>12.5</c:v>
                </c:pt>
                <c:pt idx="3">
                  <c:v>25</c:v>
                </c:pt>
                <c:pt idx="4">
                  <c:v>6.25</c:v>
                </c:pt>
                <c:pt idx="5">
                  <c:v>6.25</c:v>
                </c:pt>
                <c:pt idx="6">
                  <c:v>6.25</c:v>
                </c:pt>
              </c:numCache>
            </c:numRef>
          </c:val>
          <c:extLst>
            <c:ext xmlns:c16="http://schemas.microsoft.com/office/drawing/2014/chart" uri="{C3380CC4-5D6E-409C-BE32-E72D297353CC}">
              <c16:uniqueId val="{00000000-B948-4B8A-87B0-8194ABC28A9A}"/>
            </c:ext>
          </c:extLst>
        </c:ser>
        <c:dLbls>
          <c:showLegendKey val="0"/>
          <c:showVal val="0"/>
          <c:showCatName val="0"/>
          <c:showSerName val="0"/>
          <c:showPercent val="0"/>
          <c:showBubbleSize val="0"/>
        </c:dLbls>
        <c:gapWidth val="219"/>
        <c:overlap val="-27"/>
        <c:axId val="98837288"/>
        <c:axId val="98835976"/>
      </c:barChart>
      <c:catAx>
        <c:axId val="9883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835976"/>
        <c:crosses val="autoZero"/>
        <c:auto val="1"/>
        <c:lblAlgn val="ctr"/>
        <c:lblOffset val="100"/>
        <c:noMultiLvlLbl val="0"/>
      </c:catAx>
      <c:valAx>
        <c:axId val="988359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8372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Length of time in property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Sheet1!$A$26:$A$30</c:f>
              <c:strCache>
                <c:ptCount val="5"/>
                <c:pt idx="0">
                  <c:v>&lt;1 year</c:v>
                </c:pt>
                <c:pt idx="1">
                  <c:v>1-3 years</c:v>
                </c:pt>
                <c:pt idx="2">
                  <c:v>3-10 years</c:v>
                </c:pt>
                <c:pt idx="3">
                  <c:v>Nov-20</c:v>
                </c:pt>
                <c:pt idx="4">
                  <c:v>21+</c:v>
                </c:pt>
              </c:strCache>
            </c:strRef>
          </c:cat>
          <c:val>
            <c:numRef>
              <c:f>Sheet1!$C$26:$C$30</c:f>
              <c:numCache>
                <c:formatCode>General</c:formatCode>
                <c:ptCount val="5"/>
                <c:pt idx="0">
                  <c:v>12.5</c:v>
                </c:pt>
                <c:pt idx="1">
                  <c:v>12.5</c:v>
                </c:pt>
                <c:pt idx="2">
                  <c:v>50</c:v>
                </c:pt>
                <c:pt idx="3">
                  <c:v>12.5</c:v>
                </c:pt>
                <c:pt idx="4">
                  <c:v>12.5</c:v>
                </c:pt>
              </c:numCache>
            </c:numRef>
          </c:val>
          <c:extLst>
            <c:ext xmlns:c16="http://schemas.microsoft.com/office/drawing/2014/chart" uri="{C3380CC4-5D6E-409C-BE32-E72D297353CC}">
              <c16:uniqueId val="{00000000-77EE-458D-88A5-76118B57D0BA}"/>
            </c:ext>
          </c:extLst>
        </c:ser>
        <c:dLbls>
          <c:showLegendKey val="0"/>
          <c:showVal val="0"/>
          <c:showCatName val="0"/>
          <c:showSerName val="0"/>
          <c:showPercent val="0"/>
          <c:showBubbleSize val="0"/>
        </c:dLbls>
        <c:gapWidth val="219"/>
        <c:overlap val="-27"/>
        <c:axId val="515398800"/>
        <c:axId val="515398144"/>
      </c:barChart>
      <c:catAx>
        <c:axId val="51539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5398144"/>
        <c:crosses val="autoZero"/>
        <c:auto val="1"/>
        <c:lblAlgn val="ctr"/>
        <c:lblOffset val="100"/>
        <c:noMultiLvlLbl val="0"/>
      </c:catAx>
      <c:valAx>
        <c:axId val="5153981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53988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52C2DB-CA2E-5A4C-9509-4F185DE1BC59}" type="datetimeFigureOut">
              <a:rPr lang="en-US" smtClean="0"/>
              <a:t>5/18/2020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7A3982-B217-794F-AD85-9C162FBA353A}" type="slidenum">
              <a:rPr lang="en-US" smtClean="0"/>
              <a:t>‹#›</a:t>
            </a:fld>
            <a:endParaRPr lang="en-US"/>
          </a:p>
        </p:txBody>
      </p:sp>
    </p:spTree>
    <p:extLst>
      <p:ext uri="{BB962C8B-B14F-4D97-AF65-F5344CB8AC3E}">
        <p14:creationId xmlns:p14="http://schemas.microsoft.com/office/powerpoint/2010/main" val="16725145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91F8F-52D3-624F-826E-9A5F3BC263D1}" type="datetimeFigureOut">
              <a:rPr lang="en-US" smtClean="0"/>
              <a:t>5/18/2020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C4B66-ABEB-294C-AAA8-5FD2C603CEE1}" type="slidenum">
              <a:rPr lang="en-US" smtClean="0"/>
              <a:t>‹#›</a:t>
            </a:fld>
            <a:endParaRPr lang="en-US"/>
          </a:p>
        </p:txBody>
      </p:sp>
    </p:spTree>
    <p:extLst>
      <p:ext uri="{BB962C8B-B14F-4D97-AF65-F5344CB8AC3E}">
        <p14:creationId xmlns:p14="http://schemas.microsoft.com/office/powerpoint/2010/main" val="19928991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5755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a:t>These both aspects identified</a:t>
            </a:r>
            <a:r>
              <a:rPr lang="en-GB" i="1" baseline="0" dirty="0"/>
              <a:t> in other research</a:t>
            </a:r>
            <a:endParaRPr lang="en-GB" i="1" dirty="0"/>
          </a:p>
          <a:p>
            <a:endParaRPr lang="en-GB" dirty="0"/>
          </a:p>
        </p:txBody>
      </p:sp>
    </p:spTree>
    <p:extLst>
      <p:ext uri="{BB962C8B-B14F-4D97-AF65-F5344CB8AC3E}">
        <p14:creationId xmlns:p14="http://schemas.microsoft.com/office/powerpoint/2010/main" val="170353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 negatives associated with lack of understanding – enough had been explained to them</a:t>
            </a:r>
          </a:p>
          <a:p>
            <a:endParaRPr lang="en-GB" dirty="0"/>
          </a:p>
        </p:txBody>
      </p:sp>
    </p:spTree>
    <p:extLst>
      <p:ext uri="{BB962C8B-B14F-4D97-AF65-F5344CB8AC3E}">
        <p14:creationId xmlns:p14="http://schemas.microsoft.com/office/powerpoint/2010/main" val="129217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Previous research shows that increasing cost is the most important concern that people had when asked about their views on using hydrogen blends in the home (Scott and </a:t>
            </a:r>
            <a:r>
              <a:rPr lang="en-GB" dirty="0" err="1"/>
              <a:t>Powells</a:t>
            </a:r>
            <a:r>
              <a:rPr lang="en-GB" dirty="0"/>
              <a:t>, 2019)</a:t>
            </a:r>
          </a:p>
        </p:txBody>
      </p:sp>
    </p:spTree>
    <p:extLst>
      <p:ext uri="{BB962C8B-B14F-4D97-AF65-F5344CB8AC3E}">
        <p14:creationId xmlns:p14="http://schemas.microsoft.com/office/powerpoint/2010/main" val="316220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an area specifically questioned</a:t>
            </a:r>
          </a:p>
          <a:p>
            <a:r>
              <a:rPr lang="en-GB" dirty="0"/>
              <a:t>Some thought a</a:t>
            </a:r>
            <a:r>
              <a:rPr lang="en-GB" baseline="0" dirty="0"/>
              <a:t> price worth paying</a:t>
            </a:r>
            <a:endParaRPr lang="en-GB" dirty="0"/>
          </a:p>
          <a:p>
            <a:r>
              <a:rPr lang="en-GB" dirty="0"/>
              <a:t>Already sensitive to energy costs</a:t>
            </a:r>
            <a:r>
              <a:rPr lang="en-GB" baseline="0" dirty="0"/>
              <a:t> on campus – no choice</a:t>
            </a:r>
          </a:p>
          <a:p>
            <a:r>
              <a:rPr lang="en-GB" baseline="0" dirty="0"/>
              <a:t>Varied responses about cost</a:t>
            </a:r>
          </a:p>
          <a:p>
            <a:r>
              <a:rPr lang="en-GB" baseline="0" dirty="0"/>
              <a:t>Not all were aware of bill </a:t>
            </a:r>
            <a:r>
              <a:rPr lang="en-GB" baseline="0" dirty="0" err="1"/>
              <a:t>reuction</a:t>
            </a:r>
            <a:endParaRPr lang="en-GB" baseline="0" dirty="0"/>
          </a:p>
          <a:p>
            <a:endParaRPr lang="en-GB" baseline="0" dirty="0"/>
          </a:p>
          <a:p>
            <a:pPr marL="0" indent="0">
              <a:buNone/>
            </a:pPr>
            <a:r>
              <a:rPr lang="en-GB" dirty="0"/>
              <a:t>For some participants because of the environmental benefits any increase in costs was a ‘price worth paying’</a:t>
            </a:r>
          </a:p>
          <a:p>
            <a:pPr marL="0" indent="0">
              <a:buNone/>
            </a:pPr>
            <a:r>
              <a:rPr lang="en-GB" dirty="0"/>
              <a:t>“And if it costs us all a little bit more I think that’s a price worth paying.  But then I'm also aware that I can afford to say that.”</a:t>
            </a:r>
          </a:p>
          <a:p>
            <a:endParaRPr lang="en-GB" dirty="0"/>
          </a:p>
        </p:txBody>
      </p:sp>
    </p:spTree>
    <p:extLst>
      <p:ext uri="{BB962C8B-B14F-4D97-AF65-F5344CB8AC3E}">
        <p14:creationId xmlns:p14="http://schemas.microsoft.com/office/powerpoint/2010/main" val="244659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381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3075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4673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853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672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transitions – socio-economic implications</a:t>
            </a:r>
          </a:p>
          <a:p>
            <a:r>
              <a:rPr lang="en-GB" dirty="0"/>
              <a:t>Acceptance that need consumers onside</a:t>
            </a:r>
          </a:p>
          <a:p>
            <a:r>
              <a:rPr lang="en-GB" dirty="0"/>
              <a:t>We already know about what people think about hydrogen</a:t>
            </a:r>
          </a:p>
          <a:p>
            <a:endParaRPr lang="en-GB" dirty="0"/>
          </a:p>
          <a:p>
            <a:endParaRPr lang="en-GB" dirty="0"/>
          </a:p>
        </p:txBody>
      </p:sp>
    </p:spTree>
    <p:extLst>
      <p:ext uri="{BB962C8B-B14F-4D97-AF65-F5344CB8AC3E}">
        <p14:creationId xmlns:p14="http://schemas.microsoft.com/office/powerpoint/2010/main" val="371104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on </a:t>
            </a:r>
            <a:r>
              <a:rPr lang="en-GB" dirty="0" err="1"/>
              <a:t>Keele</a:t>
            </a:r>
            <a:r>
              <a:rPr lang="en-GB" dirty="0"/>
              <a:t> residents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not necessarily because of greater ‘scientific literacy’ than the average public, nor were many resident interviewees particularly scientifically literate or scientifically engaged.</a:t>
            </a:r>
          </a:p>
          <a:p>
            <a:endParaRPr lang="en-GB" dirty="0"/>
          </a:p>
        </p:txBody>
      </p:sp>
    </p:spTree>
    <p:extLst>
      <p:ext uri="{BB962C8B-B14F-4D97-AF65-F5344CB8AC3E}">
        <p14:creationId xmlns:p14="http://schemas.microsoft.com/office/powerpoint/2010/main" val="37883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Support – active, positive attitude towards development and implementation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Some increased pride – one of first contributing to new developments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Would have taken part anyway even if didn’t have to</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Level of support maybe greater than might expect – not just passive acceptance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dirty="0"/>
          </a:p>
          <a:p>
            <a:endParaRPr lang="en-GB" dirty="0"/>
          </a:p>
        </p:txBody>
      </p:sp>
    </p:spTree>
    <p:extLst>
      <p:ext uri="{BB962C8B-B14F-4D97-AF65-F5344CB8AC3E}">
        <p14:creationId xmlns:p14="http://schemas.microsoft.com/office/powerpoint/2010/main" val="202551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AE618-E2F5-5F40-B0F5-4186C81957BA}" type="slidenum">
              <a:rPr lang="en-US" smtClean="0"/>
              <a:t>‹#›</a:t>
            </a:fld>
            <a:endParaRPr lang="en-US"/>
          </a:p>
        </p:txBody>
      </p:sp>
    </p:spTree>
    <p:extLst>
      <p:ext uri="{BB962C8B-B14F-4D97-AF65-F5344CB8AC3E}">
        <p14:creationId xmlns:p14="http://schemas.microsoft.com/office/powerpoint/2010/main" val="1898936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AE618-E2F5-5F40-B0F5-4186C81957BA}" type="slidenum">
              <a:rPr lang="en-US" smtClean="0"/>
              <a:t>‹#›</a:t>
            </a:fld>
            <a:endParaRPr lang="en-US"/>
          </a:p>
        </p:txBody>
      </p:sp>
    </p:spTree>
    <p:extLst>
      <p:ext uri="{BB962C8B-B14F-4D97-AF65-F5344CB8AC3E}">
        <p14:creationId xmlns:p14="http://schemas.microsoft.com/office/powerpoint/2010/main" val="14601814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AE618-E2F5-5F40-B0F5-4186C81957BA}" type="slidenum">
              <a:rPr lang="en-US" smtClean="0"/>
              <a:t>‹#›</a:t>
            </a:fld>
            <a:endParaRPr lang="en-US"/>
          </a:p>
        </p:txBody>
      </p:sp>
    </p:spTree>
    <p:extLst>
      <p:ext uri="{BB962C8B-B14F-4D97-AF65-F5344CB8AC3E}">
        <p14:creationId xmlns:p14="http://schemas.microsoft.com/office/powerpoint/2010/main" val="19742311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34792"/>
            <a:ext cx="7886700" cy="1325563"/>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628650" y="2094271"/>
            <a:ext cx="7886700" cy="4082691"/>
          </a:xfrm>
        </p:spPr>
        <p:txBody>
          <a:bodyPr/>
          <a:lstStyle>
            <a:lvl1pPr>
              <a:buClr>
                <a:srgbClr val="28ABE7"/>
              </a:buClr>
              <a:defRPr>
                <a:solidFill>
                  <a:srgbClr val="8CC048"/>
                </a:solidFill>
              </a:defRPr>
            </a:lvl1pPr>
            <a:lvl2pPr>
              <a:buClr>
                <a:srgbClr val="28ABE7"/>
              </a:buClr>
              <a:defRPr>
                <a:solidFill>
                  <a:srgbClr val="8CC048"/>
                </a:solidFill>
              </a:defRPr>
            </a:lvl2pPr>
            <a:lvl3pPr>
              <a:buClr>
                <a:srgbClr val="28ABE7"/>
              </a:buClr>
              <a:defRPr>
                <a:solidFill>
                  <a:srgbClr val="8CC048"/>
                </a:solidFill>
              </a:defRPr>
            </a:lvl3pPr>
            <a:lvl4pPr>
              <a:buClr>
                <a:srgbClr val="28ABE7"/>
              </a:buClr>
              <a:defRPr>
                <a:solidFill>
                  <a:srgbClr val="8CC048"/>
                </a:solidFill>
              </a:defRPr>
            </a:lvl4pPr>
            <a:lvl5pPr>
              <a:buClr>
                <a:srgbClr val="28ABE7"/>
              </a:buClr>
              <a:defRPr>
                <a:solidFill>
                  <a:srgbClr val="8CC0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03698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AE618-E2F5-5F40-B0F5-4186C81957BA}" type="slidenum">
              <a:rPr lang="en-US" smtClean="0"/>
              <a:t>‹#›</a:t>
            </a:fld>
            <a:endParaRPr lang="en-US"/>
          </a:p>
        </p:txBody>
      </p:sp>
    </p:spTree>
    <p:extLst>
      <p:ext uri="{BB962C8B-B14F-4D97-AF65-F5344CB8AC3E}">
        <p14:creationId xmlns:p14="http://schemas.microsoft.com/office/powerpoint/2010/main" val="19999194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AE618-E2F5-5F40-B0F5-4186C81957BA}" type="slidenum">
              <a:rPr lang="en-US" smtClean="0"/>
              <a:t>‹#›</a:t>
            </a:fld>
            <a:endParaRPr lang="en-US"/>
          </a:p>
        </p:txBody>
      </p:sp>
    </p:spTree>
    <p:extLst>
      <p:ext uri="{BB962C8B-B14F-4D97-AF65-F5344CB8AC3E}">
        <p14:creationId xmlns:p14="http://schemas.microsoft.com/office/powerpoint/2010/main" val="2313297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AE618-E2F5-5F40-B0F5-4186C81957BA}" type="slidenum">
              <a:rPr lang="en-US" smtClean="0"/>
              <a:t>‹#›</a:t>
            </a:fld>
            <a:endParaRPr lang="en-US"/>
          </a:p>
        </p:txBody>
      </p:sp>
    </p:spTree>
    <p:extLst>
      <p:ext uri="{BB962C8B-B14F-4D97-AF65-F5344CB8AC3E}">
        <p14:creationId xmlns:p14="http://schemas.microsoft.com/office/powerpoint/2010/main" val="10139256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AE618-E2F5-5F40-B0F5-4186C81957B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70560"/>
          </a:xfrm>
          <a:prstGeom prst="rect">
            <a:avLst/>
          </a:prstGeom>
        </p:spPr>
      </p:pic>
    </p:spTree>
    <p:extLst>
      <p:ext uri="{BB962C8B-B14F-4D97-AF65-F5344CB8AC3E}">
        <p14:creationId xmlns:p14="http://schemas.microsoft.com/office/powerpoint/2010/main" val="7660135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AE618-E2F5-5F40-B0F5-4186C81957BA}" type="slidenum">
              <a:rPr lang="en-US" smtClean="0"/>
              <a:t>‹#›</a:t>
            </a:fld>
            <a:endParaRPr lang="en-US"/>
          </a:p>
        </p:txBody>
      </p:sp>
    </p:spTree>
    <p:extLst>
      <p:ext uri="{BB962C8B-B14F-4D97-AF65-F5344CB8AC3E}">
        <p14:creationId xmlns:p14="http://schemas.microsoft.com/office/powerpoint/2010/main" val="225304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AE618-E2F5-5F40-B0F5-4186C81957BA}" type="slidenum">
              <a:rPr lang="en-US" smtClean="0"/>
              <a:t>‹#›</a:t>
            </a:fld>
            <a:endParaRPr lang="en-US"/>
          </a:p>
        </p:txBody>
      </p:sp>
    </p:spTree>
    <p:extLst>
      <p:ext uri="{BB962C8B-B14F-4D97-AF65-F5344CB8AC3E}">
        <p14:creationId xmlns:p14="http://schemas.microsoft.com/office/powerpoint/2010/main" val="6824064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AE618-E2F5-5F40-B0F5-4186C81957BA}" type="slidenum">
              <a:rPr lang="en-US" smtClean="0"/>
              <a:t>‹#›</a:t>
            </a:fld>
            <a:endParaRPr lang="en-US"/>
          </a:p>
        </p:txBody>
      </p:sp>
    </p:spTree>
    <p:extLst>
      <p:ext uri="{BB962C8B-B14F-4D97-AF65-F5344CB8AC3E}">
        <p14:creationId xmlns:p14="http://schemas.microsoft.com/office/powerpoint/2010/main" val="16422276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AE618-E2F5-5F40-B0F5-4186C81957BA}" type="slidenum">
              <a:rPr lang="en-US" smtClean="0"/>
              <a:t>‹#›</a:t>
            </a:fld>
            <a:endParaRPr lang="en-US"/>
          </a:p>
        </p:txBody>
      </p:sp>
      <p:pic>
        <p:nvPicPr>
          <p:cNvPr id="9" name="Picture 8"/>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6187440"/>
            <a:ext cx="9144000" cy="670560"/>
          </a:xfrm>
          <a:prstGeom prst="rect">
            <a:avLst/>
          </a:prstGeom>
        </p:spPr>
      </p:pic>
      <p:pic>
        <p:nvPicPr>
          <p:cNvPr id="11" name="Picture 10"/>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9144000" cy="670560"/>
          </a:xfrm>
          <a:prstGeom prst="rect">
            <a:avLst/>
          </a:prstGeom>
        </p:spPr>
      </p:pic>
    </p:spTree>
    <p:extLst>
      <p:ext uri="{BB962C8B-B14F-4D97-AF65-F5344CB8AC3E}">
        <p14:creationId xmlns:p14="http://schemas.microsoft.com/office/powerpoint/2010/main" val="1457877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3200" b="1" i="0" kern="1200">
          <a:solidFill>
            <a:srgbClr val="28ABE7"/>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28ABE7"/>
        </a:buClr>
        <a:buFont typeface="Arial" panose="020B0604020202020204" pitchFamily="34" charset="0"/>
        <a:buChar char="•"/>
        <a:defRPr sz="2800" kern="1200">
          <a:solidFill>
            <a:srgbClr val="8CC048"/>
          </a:solidFill>
          <a:latin typeface="+mn-lt"/>
          <a:ea typeface="+mn-ea"/>
          <a:cs typeface="+mn-cs"/>
        </a:defRPr>
      </a:lvl1pPr>
      <a:lvl2pPr marL="685800" indent="-228600" algn="l" defTabSz="914400" rtl="0" eaLnBrk="1" latinLnBrk="0" hangingPunct="1">
        <a:lnSpc>
          <a:spcPct val="90000"/>
        </a:lnSpc>
        <a:spcBef>
          <a:spcPts val="500"/>
        </a:spcBef>
        <a:buClr>
          <a:srgbClr val="28ABE7"/>
        </a:buClr>
        <a:buFont typeface="Arial" panose="020B0604020202020204" pitchFamily="34" charset="0"/>
        <a:buChar char="•"/>
        <a:defRPr sz="2400" kern="1200">
          <a:solidFill>
            <a:srgbClr val="8CC048"/>
          </a:solidFill>
          <a:latin typeface="+mn-lt"/>
          <a:ea typeface="+mn-ea"/>
          <a:cs typeface="+mn-cs"/>
        </a:defRPr>
      </a:lvl2pPr>
      <a:lvl3pPr marL="1143000" indent="-228600" algn="l" defTabSz="914400" rtl="0" eaLnBrk="1" latinLnBrk="0" hangingPunct="1">
        <a:lnSpc>
          <a:spcPct val="90000"/>
        </a:lnSpc>
        <a:spcBef>
          <a:spcPts val="500"/>
        </a:spcBef>
        <a:buClr>
          <a:srgbClr val="28ABE7"/>
        </a:buClr>
        <a:buFont typeface="Arial" panose="020B0604020202020204" pitchFamily="34" charset="0"/>
        <a:buChar char="•"/>
        <a:defRPr sz="2000" kern="1200">
          <a:solidFill>
            <a:srgbClr val="8CC048"/>
          </a:solidFill>
          <a:latin typeface="+mn-lt"/>
          <a:ea typeface="+mn-ea"/>
          <a:cs typeface="+mn-cs"/>
        </a:defRPr>
      </a:lvl3pPr>
      <a:lvl4pPr marL="16002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4pPr>
      <a:lvl5pPr marL="20574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ULL"/><Relationship Id="rId1" Type="http://schemas.microsoft.com/office/2007/relationships/media" Target="NUL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ogle.co.uk/url?sa=i&amp;rct=j&amp;q=&amp;esrc=s&amp;source=images&amp;cd=&amp;cad=rja&amp;uact=8&amp;ved=0ahUKEwj04YKFjpnQAhXKWhoKHawIB_MQjRwIBw&amp;url=http://www.enwl.co.uk/celsius/future-challenges/funding&amp;psig=AFQjCNF4D-HQUZvxNsxC9QcJynUUeJ-6Jw&amp;ust=14786927866981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2.jpeg"/><Relationship Id="rId4" Type="http://schemas.microsoft.com/office/2007/relationships/hdphoto" Target="../media/hdphoto1.wdp"/><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3580908" y="1708399"/>
            <a:ext cx="5148424" cy="3970318"/>
          </a:xfrm>
          <a:prstGeom prst="rect">
            <a:avLst/>
          </a:prstGeom>
          <a:noFill/>
        </p:spPr>
        <p:txBody>
          <a:bodyPr wrap="square" rtlCol="0">
            <a:spAutoFit/>
          </a:bodyPr>
          <a:lstStyle/>
          <a:p>
            <a:pPr algn="r"/>
            <a:r>
              <a:rPr lang="en-US" sz="3600" b="1" dirty="0">
                <a:solidFill>
                  <a:srgbClr val="002060"/>
                </a:solidFill>
              </a:rPr>
              <a:t>HyDeploy Webinar  </a:t>
            </a:r>
          </a:p>
          <a:p>
            <a:pPr algn="r"/>
            <a:endParaRPr lang="en-US" sz="3600" b="1" dirty="0">
              <a:solidFill>
                <a:srgbClr val="002060"/>
              </a:solidFill>
            </a:endParaRPr>
          </a:p>
          <a:p>
            <a:pPr algn="r"/>
            <a:r>
              <a:rPr lang="en-US" sz="3600" b="1" dirty="0">
                <a:solidFill>
                  <a:srgbClr val="002060"/>
                </a:solidFill>
              </a:rPr>
              <a:t>Unlocking the deployment of hydrogen in the grid</a:t>
            </a:r>
          </a:p>
          <a:p>
            <a:pPr algn="r"/>
            <a:endParaRPr lang="en-US" sz="3600" b="1" dirty="0">
              <a:solidFill>
                <a:srgbClr val="002060"/>
              </a:solidFill>
            </a:endParaRPr>
          </a:p>
          <a:p>
            <a:pPr algn="r"/>
            <a:r>
              <a:rPr lang="en-US" sz="3600" b="1" dirty="0">
                <a:solidFill>
                  <a:srgbClr val="002060"/>
                </a:solidFill>
              </a:rPr>
              <a:t>20 May 2020</a:t>
            </a:r>
          </a:p>
        </p:txBody>
      </p:sp>
    </p:spTree>
    <p:extLst>
      <p:ext uri="{BB962C8B-B14F-4D97-AF65-F5344CB8AC3E}">
        <p14:creationId xmlns:p14="http://schemas.microsoft.com/office/powerpoint/2010/main" val="12650234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3A99-AB4A-4D2C-837A-09B11638E774}"/>
              </a:ext>
            </a:extLst>
          </p:cNvPr>
          <p:cNvSpPr>
            <a:spLocks noGrp="1"/>
          </p:cNvSpPr>
          <p:nvPr>
            <p:ph type="title"/>
          </p:nvPr>
        </p:nvSpPr>
        <p:spPr>
          <a:xfrm>
            <a:off x="628650" y="634792"/>
            <a:ext cx="7886700" cy="758073"/>
          </a:xfrm>
        </p:spPr>
        <p:txBody>
          <a:bodyPr>
            <a:normAutofit/>
          </a:bodyPr>
          <a:lstStyle/>
          <a:p>
            <a:r>
              <a:rPr lang="en-GB" sz="2400" dirty="0"/>
              <a:t>Hydrogen Facility</a:t>
            </a:r>
          </a:p>
        </p:txBody>
      </p:sp>
      <p:sp>
        <p:nvSpPr>
          <p:cNvPr id="4" name="Arrow: Pentagon 3">
            <a:extLst>
              <a:ext uri="{FF2B5EF4-FFF2-40B4-BE49-F238E27FC236}">
                <a16:creationId xmlns:a16="http://schemas.microsoft.com/office/drawing/2014/main" id="{FD0A8204-61C4-4786-AC83-B51712C782F3}"/>
              </a:ext>
            </a:extLst>
          </p:cNvPr>
          <p:cNvSpPr/>
          <p:nvPr/>
        </p:nvSpPr>
        <p:spPr>
          <a:xfrm>
            <a:off x="4163647" y="735419"/>
            <a:ext cx="1927289" cy="456392"/>
          </a:xfrm>
          <a:prstGeom prst="homePlate">
            <a:avLst/>
          </a:prstGeom>
          <a:solidFill>
            <a:srgbClr val="8CC048">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Safety Case</a:t>
            </a:r>
          </a:p>
        </p:txBody>
      </p:sp>
      <p:sp>
        <p:nvSpPr>
          <p:cNvPr id="5" name="Arrow: Chevron 4">
            <a:extLst>
              <a:ext uri="{FF2B5EF4-FFF2-40B4-BE49-F238E27FC236}">
                <a16:creationId xmlns:a16="http://schemas.microsoft.com/office/drawing/2014/main" id="{8FD78527-DEFA-4C81-961E-CE2E47C22588}"/>
              </a:ext>
            </a:extLst>
          </p:cNvPr>
          <p:cNvSpPr/>
          <p:nvPr/>
        </p:nvSpPr>
        <p:spPr>
          <a:xfrm>
            <a:off x="5921756" y="735419"/>
            <a:ext cx="1250050" cy="456392"/>
          </a:xfrm>
          <a:prstGeom prst="chevron">
            <a:avLst/>
          </a:prstGeom>
          <a:solidFill>
            <a:srgbClr val="28ABE7"/>
          </a:solidFill>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solidFill>
                  <a:schemeClr val="bg1"/>
                </a:solidFill>
              </a:rPr>
              <a:t>Install</a:t>
            </a:r>
          </a:p>
        </p:txBody>
      </p:sp>
      <p:sp>
        <p:nvSpPr>
          <p:cNvPr id="6" name="Arrow: Chevron 5">
            <a:extLst>
              <a:ext uri="{FF2B5EF4-FFF2-40B4-BE49-F238E27FC236}">
                <a16:creationId xmlns:a16="http://schemas.microsoft.com/office/drawing/2014/main" id="{5D0A8746-8A4A-4FDE-81D9-E17E3B7B2DC7}"/>
              </a:ext>
            </a:extLst>
          </p:cNvPr>
          <p:cNvSpPr/>
          <p:nvPr/>
        </p:nvSpPr>
        <p:spPr>
          <a:xfrm>
            <a:off x="7002626" y="735419"/>
            <a:ext cx="1512724" cy="456392"/>
          </a:xfrm>
          <a:prstGeom prst="chevron">
            <a:avLst/>
          </a:prstGeom>
          <a:solidFill>
            <a:srgbClr val="8CC048">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Trial</a:t>
            </a:r>
          </a:p>
        </p:txBody>
      </p:sp>
      <p:pic>
        <p:nvPicPr>
          <p:cNvPr id="18" name="Picture 17">
            <a:extLst>
              <a:ext uri="{FF2B5EF4-FFF2-40B4-BE49-F238E27FC236}">
                <a16:creationId xmlns:a16="http://schemas.microsoft.com/office/drawing/2014/main" id="{427CDF9E-89E7-477D-BC2B-8E9D71C7A529}"/>
              </a:ext>
            </a:extLst>
          </p:cNvPr>
          <p:cNvPicPr>
            <a:picLocks noChangeAspect="1"/>
          </p:cNvPicPr>
          <p:nvPr/>
        </p:nvPicPr>
        <p:blipFill>
          <a:blip r:embed="rId3"/>
          <a:stretch>
            <a:fillRect/>
          </a:stretch>
        </p:blipFill>
        <p:spPr>
          <a:xfrm>
            <a:off x="1159062" y="1392865"/>
            <a:ext cx="6825876" cy="5107755"/>
          </a:xfrm>
          <a:prstGeom prst="rect">
            <a:avLst/>
          </a:prstGeom>
        </p:spPr>
      </p:pic>
    </p:spTree>
    <p:extLst>
      <p:ext uri="{BB962C8B-B14F-4D97-AF65-F5344CB8AC3E}">
        <p14:creationId xmlns:p14="http://schemas.microsoft.com/office/powerpoint/2010/main" val="2178710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3A99-AB4A-4D2C-837A-09B11638E774}"/>
              </a:ext>
            </a:extLst>
          </p:cNvPr>
          <p:cNvSpPr>
            <a:spLocks noGrp="1"/>
          </p:cNvSpPr>
          <p:nvPr>
            <p:ph type="title"/>
          </p:nvPr>
        </p:nvSpPr>
        <p:spPr>
          <a:xfrm>
            <a:off x="628650" y="634792"/>
            <a:ext cx="7886700" cy="758073"/>
          </a:xfrm>
        </p:spPr>
        <p:txBody>
          <a:bodyPr>
            <a:normAutofit/>
          </a:bodyPr>
          <a:lstStyle/>
          <a:p>
            <a:r>
              <a:rPr lang="en-GB" sz="2400" dirty="0"/>
              <a:t>Trial Start</a:t>
            </a:r>
          </a:p>
        </p:txBody>
      </p:sp>
      <p:sp>
        <p:nvSpPr>
          <p:cNvPr id="4" name="Arrow: Pentagon 3">
            <a:extLst>
              <a:ext uri="{FF2B5EF4-FFF2-40B4-BE49-F238E27FC236}">
                <a16:creationId xmlns:a16="http://schemas.microsoft.com/office/drawing/2014/main" id="{FD0A8204-61C4-4786-AC83-B51712C782F3}"/>
              </a:ext>
            </a:extLst>
          </p:cNvPr>
          <p:cNvSpPr/>
          <p:nvPr/>
        </p:nvSpPr>
        <p:spPr>
          <a:xfrm>
            <a:off x="4163647" y="735419"/>
            <a:ext cx="1927289" cy="456392"/>
          </a:xfrm>
          <a:prstGeom prst="homePlate">
            <a:avLst/>
          </a:prstGeom>
          <a:solidFill>
            <a:srgbClr val="8CC048">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Safety Case</a:t>
            </a:r>
          </a:p>
        </p:txBody>
      </p:sp>
      <p:sp>
        <p:nvSpPr>
          <p:cNvPr id="5" name="Arrow: Chevron 4">
            <a:extLst>
              <a:ext uri="{FF2B5EF4-FFF2-40B4-BE49-F238E27FC236}">
                <a16:creationId xmlns:a16="http://schemas.microsoft.com/office/drawing/2014/main" id="{8FD78527-DEFA-4C81-961E-CE2E47C22588}"/>
              </a:ext>
            </a:extLst>
          </p:cNvPr>
          <p:cNvSpPr/>
          <p:nvPr/>
        </p:nvSpPr>
        <p:spPr>
          <a:xfrm>
            <a:off x="5921756" y="735419"/>
            <a:ext cx="1250050" cy="456392"/>
          </a:xfrm>
          <a:prstGeom prst="chevron">
            <a:avLst/>
          </a:prstGeom>
          <a:solidFill>
            <a:srgbClr val="28ABE7">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solidFill>
                  <a:schemeClr val="bg1"/>
                </a:solidFill>
              </a:rPr>
              <a:t>Install</a:t>
            </a:r>
          </a:p>
        </p:txBody>
      </p:sp>
      <p:sp>
        <p:nvSpPr>
          <p:cNvPr id="6" name="Arrow: Chevron 5">
            <a:extLst>
              <a:ext uri="{FF2B5EF4-FFF2-40B4-BE49-F238E27FC236}">
                <a16:creationId xmlns:a16="http://schemas.microsoft.com/office/drawing/2014/main" id="{5D0A8746-8A4A-4FDE-81D9-E17E3B7B2DC7}"/>
              </a:ext>
            </a:extLst>
          </p:cNvPr>
          <p:cNvSpPr/>
          <p:nvPr/>
        </p:nvSpPr>
        <p:spPr>
          <a:xfrm>
            <a:off x="7002626" y="735419"/>
            <a:ext cx="1512724" cy="456392"/>
          </a:xfrm>
          <a:prstGeom prst="chevron">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Trial</a:t>
            </a:r>
          </a:p>
        </p:txBody>
      </p:sp>
      <p:sp>
        <p:nvSpPr>
          <p:cNvPr id="7" name="Content Placeholder 2">
            <a:extLst>
              <a:ext uri="{FF2B5EF4-FFF2-40B4-BE49-F238E27FC236}">
                <a16:creationId xmlns:a16="http://schemas.microsoft.com/office/drawing/2014/main" id="{594E42A3-D0E2-4696-861F-1A8A2557EA24}"/>
              </a:ext>
            </a:extLst>
          </p:cNvPr>
          <p:cNvSpPr>
            <a:spLocks noGrp="1"/>
          </p:cNvSpPr>
          <p:nvPr>
            <p:ph idx="1"/>
          </p:nvPr>
        </p:nvSpPr>
        <p:spPr>
          <a:xfrm>
            <a:off x="378070" y="3531799"/>
            <a:ext cx="4361903" cy="927145"/>
          </a:xfrm>
        </p:spPr>
        <p:txBody>
          <a:bodyPr>
            <a:normAutofit/>
          </a:bodyPr>
          <a:lstStyle/>
          <a:p>
            <a:pPr marL="0" indent="0">
              <a:lnSpc>
                <a:spcPct val="100000"/>
              </a:lnSpc>
              <a:spcBef>
                <a:spcPts val="0"/>
              </a:spcBef>
              <a:buNone/>
            </a:pPr>
            <a:r>
              <a:rPr lang="en-US" sz="1600" dirty="0"/>
              <a:t>13:15 on 30 October 2019 Keele become the UK’s first gas network to operate above 0.1 %</a:t>
            </a:r>
            <a:r>
              <a:rPr lang="en-US" sz="1600" baseline="-25000" dirty="0"/>
              <a:t>vol</a:t>
            </a:r>
            <a:r>
              <a:rPr lang="en-US" sz="1600" dirty="0"/>
              <a:t> hydrogen.</a:t>
            </a:r>
          </a:p>
        </p:txBody>
      </p:sp>
      <p:pic>
        <p:nvPicPr>
          <p:cNvPr id="8" name="Picture 7">
            <a:extLst>
              <a:ext uri="{FF2B5EF4-FFF2-40B4-BE49-F238E27FC236}">
                <a16:creationId xmlns:a16="http://schemas.microsoft.com/office/drawing/2014/main" id="{8D2F0397-02C6-4559-9320-42663B4A51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567" y="1579844"/>
            <a:ext cx="3789255" cy="1849156"/>
          </a:xfrm>
          <a:prstGeom prst="rect">
            <a:avLst/>
          </a:prstGeom>
        </p:spPr>
      </p:pic>
      <p:sp>
        <p:nvSpPr>
          <p:cNvPr id="9" name="Content Placeholder 2">
            <a:extLst>
              <a:ext uri="{FF2B5EF4-FFF2-40B4-BE49-F238E27FC236}">
                <a16:creationId xmlns:a16="http://schemas.microsoft.com/office/drawing/2014/main" id="{1E012178-FA81-4D5C-B6B0-C3C222330F6D}"/>
              </a:ext>
            </a:extLst>
          </p:cNvPr>
          <p:cNvSpPr txBox="1">
            <a:spLocks/>
          </p:cNvSpPr>
          <p:nvPr/>
        </p:nvSpPr>
        <p:spPr>
          <a:xfrm rot="16200000">
            <a:off x="-504048" y="2184829"/>
            <a:ext cx="2267024" cy="683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8ABE7"/>
              </a:buClr>
              <a:buFont typeface="Arial" panose="020B0604020202020204" pitchFamily="34" charset="0"/>
              <a:buChar char="•"/>
              <a:defRPr sz="2800" kern="1200">
                <a:solidFill>
                  <a:srgbClr val="8CC048"/>
                </a:solidFill>
                <a:latin typeface="+mn-lt"/>
                <a:ea typeface="+mn-ea"/>
                <a:cs typeface="+mn-cs"/>
              </a:defRPr>
            </a:lvl1pPr>
            <a:lvl2pPr marL="685800" indent="-228600" algn="l" defTabSz="914400" rtl="0" eaLnBrk="1" latinLnBrk="0" hangingPunct="1">
              <a:lnSpc>
                <a:spcPct val="90000"/>
              </a:lnSpc>
              <a:spcBef>
                <a:spcPts val="500"/>
              </a:spcBef>
              <a:buClr>
                <a:srgbClr val="28ABE7"/>
              </a:buClr>
              <a:buFont typeface="Arial" panose="020B0604020202020204" pitchFamily="34" charset="0"/>
              <a:buChar char="•"/>
              <a:defRPr sz="2400" kern="1200">
                <a:solidFill>
                  <a:srgbClr val="8CC048"/>
                </a:solidFill>
                <a:latin typeface="+mn-lt"/>
                <a:ea typeface="+mn-ea"/>
                <a:cs typeface="+mn-cs"/>
              </a:defRPr>
            </a:lvl2pPr>
            <a:lvl3pPr marL="1143000" indent="-228600" algn="l" defTabSz="914400" rtl="0" eaLnBrk="1" latinLnBrk="0" hangingPunct="1">
              <a:lnSpc>
                <a:spcPct val="90000"/>
              </a:lnSpc>
              <a:spcBef>
                <a:spcPts val="500"/>
              </a:spcBef>
              <a:buClr>
                <a:srgbClr val="28ABE7"/>
              </a:buClr>
              <a:buFont typeface="Arial" panose="020B0604020202020204" pitchFamily="34" charset="0"/>
              <a:buChar char="•"/>
              <a:defRPr sz="2000" kern="1200">
                <a:solidFill>
                  <a:srgbClr val="8CC048"/>
                </a:solidFill>
                <a:latin typeface="+mn-lt"/>
                <a:ea typeface="+mn-ea"/>
                <a:cs typeface="+mn-cs"/>
              </a:defRPr>
            </a:lvl3pPr>
            <a:lvl4pPr marL="16002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4pPr>
            <a:lvl5pPr marL="20574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800" dirty="0">
                <a:solidFill>
                  <a:schemeClr val="tx1"/>
                </a:solidFill>
              </a:rPr>
              <a:t>Blend Level (%)</a:t>
            </a:r>
          </a:p>
        </p:txBody>
      </p:sp>
      <p:pic>
        <p:nvPicPr>
          <p:cNvPr id="11" name="Picture 10">
            <a:extLst>
              <a:ext uri="{FF2B5EF4-FFF2-40B4-BE49-F238E27FC236}">
                <a16:creationId xmlns:a16="http://schemas.microsoft.com/office/drawing/2014/main" id="{EC8EB9C1-58C4-4BF0-BCCB-79A8A2172D7F}"/>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6707" y="4601566"/>
            <a:ext cx="8832215" cy="1963416"/>
          </a:xfrm>
          <a:prstGeom prst="rect">
            <a:avLst/>
          </a:prstGeom>
          <a:noFill/>
          <a:ln>
            <a:noFill/>
          </a:ln>
        </p:spPr>
      </p:pic>
      <p:sp>
        <p:nvSpPr>
          <p:cNvPr id="12" name="Oval 11">
            <a:extLst>
              <a:ext uri="{FF2B5EF4-FFF2-40B4-BE49-F238E27FC236}">
                <a16:creationId xmlns:a16="http://schemas.microsoft.com/office/drawing/2014/main" id="{88754A1D-35EB-468D-9045-DB61F785E520}"/>
              </a:ext>
            </a:extLst>
          </p:cNvPr>
          <p:cNvSpPr/>
          <p:nvPr/>
        </p:nvSpPr>
        <p:spPr>
          <a:xfrm>
            <a:off x="2346081" y="6302848"/>
            <a:ext cx="819789" cy="262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F69EFBE-1A42-4496-B981-89BA21BCE8C6}"/>
              </a:ext>
            </a:extLst>
          </p:cNvPr>
          <p:cNvSpPr/>
          <p:nvPr/>
        </p:nvSpPr>
        <p:spPr>
          <a:xfrm>
            <a:off x="2346082" y="4935182"/>
            <a:ext cx="819789" cy="230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6668D47-15E6-477B-A3CC-CF1E09E4B852}"/>
              </a:ext>
            </a:extLst>
          </p:cNvPr>
          <p:cNvSpPr txBox="1"/>
          <p:nvPr/>
        </p:nvSpPr>
        <p:spPr>
          <a:xfrm>
            <a:off x="629464" y="6986113"/>
            <a:ext cx="3054351" cy="369332"/>
          </a:xfrm>
          <a:prstGeom prst="rect">
            <a:avLst/>
          </a:prstGeom>
          <a:noFill/>
        </p:spPr>
        <p:txBody>
          <a:bodyPr wrap="square" rtlCol="0">
            <a:spAutoFit/>
          </a:bodyPr>
          <a:lstStyle/>
          <a:p>
            <a:r>
              <a:rPr lang="en-GB" dirty="0"/>
              <a:t>Flue gas checks</a:t>
            </a:r>
          </a:p>
        </p:txBody>
      </p:sp>
      <p:sp>
        <p:nvSpPr>
          <p:cNvPr id="17" name="TextBox 16">
            <a:extLst>
              <a:ext uri="{FF2B5EF4-FFF2-40B4-BE49-F238E27FC236}">
                <a16:creationId xmlns:a16="http://schemas.microsoft.com/office/drawing/2014/main" id="{6DC52B1A-4EEF-43A5-8D28-A37801F0317E}"/>
              </a:ext>
            </a:extLst>
          </p:cNvPr>
          <p:cNvSpPr txBox="1"/>
          <p:nvPr/>
        </p:nvSpPr>
        <p:spPr>
          <a:xfrm>
            <a:off x="5278413" y="2766059"/>
            <a:ext cx="2397505" cy="369332"/>
          </a:xfrm>
          <a:prstGeom prst="rect">
            <a:avLst/>
          </a:prstGeom>
          <a:noFill/>
        </p:spPr>
        <p:txBody>
          <a:bodyPr wrap="square" rtlCol="0">
            <a:spAutoFit/>
          </a:bodyPr>
          <a:lstStyle/>
          <a:p>
            <a:r>
              <a:rPr lang="en-GB" dirty="0">
                <a:solidFill>
                  <a:srgbClr val="8CC048"/>
                </a:solidFill>
              </a:rPr>
              <a:t>Governor checks</a:t>
            </a:r>
          </a:p>
        </p:txBody>
      </p:sp>
      <p:sp>
        <p:nvSpPr>
          <p:cNvPr id="19" name="Oval 18">
            <a:extLst>
              <a:ext uri="{FF2B5EF4-FFF2-40B4-BE49-F238E27FC236}">
                <a16:creationId xmlns:a16="http://schemas.microsoft.com/office/drawing/2014/main" id="{BC60B1F4-47BC-49DE-90CF-D42E6F84511F}"/>
              </a:ext>
            </a:extLst>
          </p:cNvPr>
          <p:cNvSpPr/>
          <p:nvPr/>
        </p:nvSpPr>
        <p:spPr>
          <a:xfrm>
            <a:off x="5648803" y="5181440"/>
            <a:ext cx="849297" cy="2211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E6F09EFD-F730-4FE1-83D9-10D5403A154C}"/>
              </a:ext>
            </a:extLst>
          </p:cNvPr>
          <p:cNvSpPr txBox="1"/>
          <p:nvPr/>
        </p:nvSpPr>
        <p:spPr>
          <a:xfrm>
            <a:off x="6502546" y="4071090"/>
            <a:ext cx="1168910" cy="369332"/>
          </a:xfrm>
          <a:prstGeom prst="rect">
            <a:avLst/>
          </a:prstGeom>
          <a:noFill/>
        </p:spPr>
        <p:txBody>
          <a:bodyPr wrap="none" rtlCol="0">
            <a:spAutoFit/>
          </a:bodyPr>
          <a:lstStyle/>
          <a:p>
            <a:r>
              <a:rPr lang="en-GB" dirty="0">
                <a:solidFill>
                  <a:srgbClr val="8CC048"/>
                </a:solidFill>
              </a:rPr>
              <a:t>Rhinology </a:t>
            </a:r>
          </a:p>
        </p:txBody>
      </p:sp>
      <p:sp>
        <p:nvSpPr>
          <p:cNvPr id="22" name="Oval 21">
            <a:extLst>
              <a:ext uri="{FF2B5EF4-FFF2-40B4-BE49-F238E27FC236}">
                <a16:creationId xmlns:a16="http://schemas.microsoft.com/office/drawing/2014/main" id="{4DF10136-9F3C-4F12-BC07-11BFCF136283}"/>
              </a:ext>
            </a:extLst>
          </p:cNvPr>
          <p:cNvSpPr/>
          <p:nvPr/>
        </p:nvSpPr>
        <p:spPr>
          <a:xfrm>
            <a:off x="5648804" y="6056401"/>
            <a:ext cx="837373" cy="2339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94024CA-7F3F-44F0-BCDA-84412E5B4A3C}"/>
              </a:ext>
            </a:extLst>
          </p:cNvPr>
          <p:cNvSpPr txBox="1"/>
          <p:nvPr/>
        </p:nvSpPr>
        <p:spPr>
          <a:xfrm>
            <a:off x="7502935" y="4296497"/>
            <a:ext cx="2213246" cy="369332"/>
          </a:xfrm>
          <a:prstGeom prst="rect">
            <a:avLst/>
          </a:prstGeom>
          <a:noFill/>
        </p:spPr>
        <p:txBody>
          <a:bodyPr wrap="square" rtlCol="0">
            <a:spAutoFit/>
          </a:bodyPr>
          <a:lstStyle/>
          <a:p>
            <a:r>
              <a:rPr lang="en-GB" dirty="0">
                <a:solidFill>
                  <a:srgbClr val="8CC048"/>
                </a:solidFill>
              </a:rPr>
              <a:t>Network Review </a:t>
            </a:r>
          </a:p>
        </p:txBody>
      </p:sp>
      <p:sp>
        <p:nvSpPr>
          <p:cNvPr id="25" name="Oval 24">
            <a:extLst>
              <a:ext uri="{FF2B5EF4-FFF2-40B4-BE49-F238E27FC236}">
                <a16:creationId xmlns:a16="http://schemas.microsoft.com/office/drawing/2014/main" id="{9EB8B11E-524F-4F94-83EB-BFF65F28510A}"/>
              </a:ext>
            </a:extLst>
          </p:cNvPr>
          <p:cNvSpPr/>
          <p:nvPr/>
        </p:nvSpPr>
        <p:spPr>
          <a:xfrm>
            <a:off x="3994905" y="5166139"/>
            <a:ext cx="837372" cy="256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6A1BCEE2-6F8D-46BF-BF2F-67102765C318}"/>
              </a:ext>
            </a:extLst>
          </p:cNvPr>
          <p:cNvSpPr txBox="1"/>
          <p:nvPr/>
        </p:nvSpPr>
        <p:spPr>
          <a:xfrm>
            <a:off x="5629508" y="3127906"/>
            <a:ext cx="2148226" cy="369332"/>
          </a:xfrm>
          <a:prstGeom prst="rect">
            <a:avLst/>
          </a:prstGeom>
          <a:noFill/>
        </p:spPr>
        <p:txBody>
          <a:bodyPr wrap="square" rtlCol="0">
            <a:spAutoFit/>
          </a:bodyPr>
          <a:lstStyle/>
          <a:p>
            <a:r>
              <a:rPr lang="en-GB" dirty="0">
                <a:solidFill>
                  <a:srgbClr val="8CC048"/>
                </a:solidFill>
              </a:rPr>
              <a:t>Compound review </a:t>
            </a:r>
          </a:p>
        </p:txBody>
      </p:sp>
      <p:sp>
        <p:nvSpPr>
          <p:cNvPr id="27" name="Oval 26">
            <a:extLst>
              <a:ext uri="{FF2B5EF4-FFF2-40B4-BE49-F238E27FC236}">
                <a16:creationId xmlns:a16="http://schemas.microsoft.com/office/drawing/2014/main" id="{73860491-A2C5-4212-8291-A96CBCD6A482}"/>
              </a:ext>
            </a:extLst>
          </p:cNvPr>
          <p:cNvSpPr/>
          <p:nvPr/>
        </p:nvSpPr>
        <p:spPr>
          <a:xfrm>
            <a:off x="4832276" y="5784827"/>
            <a:ext cx="837373" cy="2558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D9EF3E6-9CBD-4539-BDC2-1FD23A532B20}"/>
              </a:ext>
            </a:extLst>
          </p:cNvPr>
          <p:cNvSpPr txBox="1"/>
          <p:nvPr/>
        </p:nvSpPr>
        <p:spPr>
          <a:xfrm>
            <a:off x="6067490" y="3751717"/>
            <a:ext cx="1890260" cy="369332"/>
          </a:xfrm>
          <a:prstGeom prst="rect">
            <a:avLst/>
          </a:prstGeom>
          <a:noFill/>
        </p:spPr>
        <p:txBody>
          <a:bodyPr wrap="square" rtlCol="0">
            <a:spAutoFit/>
          </a:bodyPr>
          <a:lstStyle/>
          <a:p>
            <a:r>
              <a:rPr lang="en-GB" dirty="0">
                <a:solidFill>
                  <a:srgbClr val="8CC048"/>
                </a:solidFill>
              </a:rPr>
              <a:t>Composition (Lab) </a:t>
            </a:r>
          </a:p>
        </p:txBody>
      </p:sp>
      <p:sp>
        <p:nvSpPr>
          <p:cNvPr id="32" name="TextBox 31">
            <a:extLst>
              <a:ext uri="{FF2B5EF4-FFF2-40B4-BE49-F238E27FC236}">
                <a16:creationId xmlns:a16="http://schemas.microsoft.com/office/drawing/2014/main" id="{543F9481-E59E-4526-A041-4748705D4014}"/>
              </a:ext>
            </a:extLst>
          </p:cNvPr>
          <p:cNvSpPr txBox="1"/>
          <p:nvPr/>
        </p:nvSpPr>
        <p:spPr>
          <a:xfrm>
            <a:off x="5899077" y="3449240"/>
            <a:ext cx="1890261" cy="369332"/>
          </a:xfrm>
          <a:prstGeom prst="rect">
            <a:avLst/>
          </a:prstGeom>
          <a:noFill/>
        </p:spPr>
        <p:txBody>
          <a:bodyPr wrap="none" rtlCol="0">
            <a:spAutoFit/>
          </a:bodyPr>
          <a:lstStyle/>
          <a:p>
            <a:r>
              <a:rPr lang="en-GB" dirty="0">
                <a:solidFill>
                  <a:srgbClr val="8CC048"/>
                </a:solidFill>
              </a:rPr>
              <a:t>Composition (GC) </a:t>
            </a:r>
          </a:p>
        </p:txBody>
      </p:sp>
      <p:sp>
        <p:nvSpPr>
          <p:cNvPr id="34" name="Title 1">
            <a:extLst>
              <a:ext uri="{FF2B5EF4-FFF2-40B4-BE49-F238E27FC236}">
                <a16:creationId xmlns:a16="http://schemas.microsoft.com/office/drawing/2014/main" id="{9F855F38-3DEA-40EA-8280-6025F8BB5CA1}"/>
              </a:ext>
            </a:extLst>
          </p:cNvPr>
          <p:cNvSpPr txBox="1">
            <a:spLocks/>
          </p:cNvSpPr>
          <p:nvPr/>
        </p:nvSpPr>
        <p:spPr>
          <a:xfrm>
            <a:off x="4964767" y="1332794"/>
            <a:ext cx="4015688" cy="11696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rgbClr val="28ABE7"/>
                </a:solidFill>
                <a:latin typeface="Calibri" charset="0"/>
                <a:ea typeface="Calibri" charset="0"/>
                <a:cs typeface="Calibri" charset="0"/>
              </a:defRPr>
            </a:lvl1pPr>
          </a:lstStyle>
          <a:p>
            <a:pPr>
              <a:lnSpc>
                <a:spcPct val="110000"/>
              </a:lnSpc>
            </a:pPr>
            <a:r>
              <a:rPr lang="en-GB" sz="1800" dirty="0"/>
              <a:t>Rigorous assessment process to increase blend level</a:t>
            </a:r>
          </a:p>
        </p:txBody>
      </p:sp>
      <p:cxnSp>
        <p:nvCxnSpPr>
          <p:cNvPr id="35" name="Straight Arrow Connector 34">
            <a:extLst>
              <a:ext uri="{FF2B5EF4-FFF2-40B4-BE49-F238E27FC236}">
                <a16:creationId xmlns:a16="http://schemas.microsoft.com/office/drawing/2014/main" id="{2DEBA1CC-0A1B-4A93-B44D-A67DF6BBFE7B}"/>
              </a:ext>
            </a:extLst>
          </p:cNvPr>
          <p:cNvCxnSpPr>
            <a:cxnSpLocks/>
          </p:cNvCxnSpPr>
          <p:nvPr/>
        </p:nvCxnSpPr>
        <p:spPr>
          <a:xfrm flipV="1">
            <a:off x="3740851" y="2757868"/>
            <a:ext cx="1622318" cy="23013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67A02BC-B9C8-4020-8E17-FF4242F2159D}"/>
              </a:ext>
            </a:extLst>
          </p:cNvPr>
          <p:cNvCxnSpPr>
            <a:cxnSpLocks/>
          </p:cNvCxnSpPr>
          <p:nvPr/>
        </p:nvCxnSpPr>
        <p:spPr>
          <a:xfrm flipV="1">
            <a:off x="3130431" y="3165738"/>
            <a:ext cx="2266018" cy="32144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3BBC5C4-88BA-41BA-BD6C-D153A3E95457}"/>
              </a:ext>
            </a:extLst>
          </p:cNvPr>
          <p:cNvCxnSpPr>
            <a:cxnSpLocks/>
          </p:cNvCxnSpPr>
          <p:nvPr/>
        </p:nvCxnSpPr>
        <p:spPr>
          <a:xfrm flipV="1">
            <a:off x="4649744" y="3419861"/>
            <a:ext cx="1236133" cy="17535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86EB5C5-18A5-4AC2-9328-20A50CB60616}"/>
              </a:ext>
            </a:extLst>
          </p:cNvPr>
          <p:cNvCxnSpPr>
            <a:cxnSpLocks/>
            <a:stCxn id="22" idx="6"/>
          </p:cNvCxnSpPr>
          <p:nvPr/>
        </p:nvCxnSpPr>
        <p:spPr>
          <a:xfrm flipV="1">
            <a:off x="6486177" y="4506738"/>
            <a:ext cx="1101545" cy="16666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4DEE81F-E921-41CA-9D8F-ADE2ABE34F47}"/>
              </a:ext>
            </a:extLst>
          </p:cNvPr>
          <p:cNvCxnSpPr>
            <a:cxnSpLocks/>
          </p:cNvCxnSpPr>
          <p:nvPr/>
        </p:nvCxnSpPr>
        <p:spPr>
          <a:xfrm flipV="1">
            <a:off x="5307300" y="4089155"/>
            <a:ext cx="1142998" cy="1621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9111BF5-A097-4DCE-A88F-A60DAC7B9D57}"/>
              </a:ext>
            </a:extLst>
          </p:cNvPr>
          <p:cNvCxnSpPr/>
          <p:nvPr/>
        </p:nvCxnSpPr>
        <p:spPr>
          <a:xfrm flipV="1">
            <a:off x="4820811" y="3829050"/>
            <a:ext cx="1202267" cy="17054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268F7DA-42E5-437C-BD29-3EF88D56E2A8}"/>
              </a:ext>
            </a:extLst>
          </p:cNvPr>
          <p:cNvCxnSpPr>
            <a:cxnSpLocks/>
          </p:cNvCxnSpPr>
          <p:nvPr/>
        </p:nvCxnSpPr>
        <p:spPr>
          <a:xfrm flipV="1">
            <a:off x="6477166" y="4350911"/>
            <a:ext cx="651504" cy="9098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5CAE751B-65FA-4CF6-BB2C-B6CFDA14769A}"/>
              </a:ext>
            </a:extLst>
          </p:cNvPr>
          <p:cNvSpPr/>
          <p:nvPr/>
        </p:nvSpPr>
        <p:spPr>
          <a:xfrm>
            <a:off x="3994905" y="5444645"/>
            <a:ext cx="837372" cy="256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Arrow Connector 49">
            <a:extLst>
              <a:ext uri="{FF2B5EF4-FFF2-40B4-BE49-F238E27FC236}">
                <a16:creationId xmlns:a16="http://schemas.microsoft.com/office/drawing/2014/main" id="{B85E996D-F369-435E-A876-1673B14A4174}"/>
              </a:ext>
            </a:extLst>
          </p:cNvPr>
          <p:cNvCxnSpPr>
            <a:cxnSpLocks/>
          </p:cNvCxnSpPr>
          <p:nvPr/>
        </p:nvCxnSpPr>
        <p:spPr>
          <a:xfrm>
            <a:off x="3150230" y="5059227"/>
            <a:ext cx="585914" cy="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437BBD7-3232-40E4-A094-16F4813C87EB}"/>
              </a:ext>
            </a:extLst>
          </p:cNvPr>
          <p:cNvSpPr txBox="1"/>
          <p:nvPr/>
        </p:nvSpPr>
        <p:spPr>
          <a:xfrm>
            <a:off x="4964767" y="2398344"/>
            <a:ext cx="2397505" cy="369332"/>
          </a:xfrm>
          <a:prstGeom prst="rect">
            <a:avLst/>
          </a:prstGeom>
          <a:noFill/>
        </p:spPr>
        <p:txBody>
          <a:bodyPr wrap="square" rtlCol="0">
            <a:spAutoFit/>
          </a:bodyPr>
          <a:lstStyle/>
          <a:p>
            <a:r>
              <a:rPr lang="en-GB" dirty="0">
                <a:solidFill>
                  <a:srgbClr val="8CC048"/>
                </a:solidFill>
              </a:rPr>
              <a:t>Combustion checks</a:t>
            </a:r>
          </a:p>
        </p:txBody>
      </p:sp>
    </p:spTree>
    <p:extLst>
      <p:ext uri="{BB962C8B-B14F-4D97-AF65-F5344CB8AC3E}">
        <p14:creationId xmlns:p14="http://schemas.microsoft.com/office/powerpoint/2010/main" val="1995029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0BD6-2B78-47BC-9479-2D07FEF4732A}"/>
              </a:ext>
            </a:extLst>
          </p:cNvPr>
          <p:cNvSpPr>
            <a:spLocks noGrp="1"/>
          </p:cNvSpPr>
          <p:nvPr>
            <p:ph type="title"/>
          </p:nvPr>
        </p:nvSpPr>
        <p:spPr>
          <a:xfrm>
            <a:off x="628650" y="634792"/>
            <a:ext cx="7886700" cy="924501"/>
          </a:xfrm>
        </p:spPr>
        <p:txBody>
          <a:bodyPr>
            <a:normAutofit/>
          </a:bodyPr>
          <a:lstStyle/>
          <a:p>
            <a:r>
              <a:rPr lang="en-US" sz="2400" dirty="0"/>
              <a:t>Blend Level Control</a:t>
            </a:r>
            <a:endParaRPr lang="en-GB" sz="2400" dirty="0"/>
          </a:p>
        </p:txBody>
      </p:sp>
      <p:pic>
        <p:nvPicPr>
          <p:cNvPr id="6" name="Picture 5">
            <a:extLst>
              <a:ext uri="{FF2B5EF4-FFF2-40B4-BE49-F238E27FC236}">
                <a16:creationId xmlns:a16="http://schemas.microsoft.com/office/drawing/2014/main" id="{BDC7D6DD-4464-4F62-9D0C-FD612EA86FF3}"/>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a:ext>
            </a:extLst>
          </a:blip>
          <a:stretch>
            <a:fillRect/>
          </a:stretch>
        </p:blipFill>
        <p:spPr>
          <a:xfrm>
            <a:off x="5101115" y="2047744"/>
            <a:ext cx="3513147" cy="4006716"/>
          </a:xfrm>
          <a:prstGeom prst="rect">
            <a:avLst/>
          </a:prstGeom>
        </p:spPr>
      </p:pic>
      <p:sp>
        <p:nvSpPr>
          <p:cNvPr id="7" name="TextBox 6">
            <a:extLst>
              <a:ext uri="{FF2B5EF4-FFF2-40B4-BE49-F238E27FC236}">
                <a16:creationId xmlns:a16="http://schemas.microsoft.com/office/drawing/2014/main" id="{735A4ADA-DF01-477A-8AEE-E19B5E388CE8}"/>
              </a:ext>
            </a:extLst>
          </p:cNvPr>
          <p:cNvSpPr txBox="1"/>
          <p:nvPr/>
        </p:nvSpPr>
        <p:spPr>
          <a:xfrm rot="16200000">
            <a:off x="-278054" y="5114161"/>
            <a:ext cx="1885003" cy="307777"/>
          </a:xfrm>
          <a:prstGeom prst="rect">
            <a:avLst/>
          </a:prstGeom>
          <a:noFill/>
        </p:spPr>
        <p:txBody>
          <a:bodyPr wrap="none" rtlCol="0">
            <a:spAutoFit/>
          </a:bodyPr>
          <a:lstStyle/>
          <a:p>
            <a:r>
              <a:rPr lang="en-GB" sz="1400" dirty="0"/>
              <a:t>Blend level on Network</a:t>
            </a:r>
          </a:p>
        </p:txBody>
      </p:sp>
      <p:sp>
        <p:nvSpPr>
          <p:cNvPr id="8" name="TextBox 7">
            <a:extLst>
              <a:ext uri="{FF2B5EF4-FFF2-40B4-BE49-F238E27FC236}">
                <a16:creationId xmlns:a16="http://schemas.microsoft.com/office/drawing/2014/main" id="{7ABF59FC-FECE-455E-B0AF-68ECF05906A3}"/>
              </a:ext>
            </a:extLst>
          </p:cNvPr>
          <p:cNvSpPr txBox="1"/>
          <p:nvPr/>
        </p:nvSpPr>
        <p:spPr>
          <a:xfrm rot="16200000">
            <a:off x="11292" y="2856779"/>
            <a:ext cx="1244508" cy="307777"/>
          </a:xfrm>
          <a:prstGeom prst="rect">
            <a:avLst/>
          </a:prstGeom>
          <a:noFill/>
        </p:spPr>
        <p:txBody>
          <a:bodyPr wrap="none" rtlCol="0">
            <a:spAutoFit/>
          </a:bodyPr>
          <a:lstStyle/>
          <a:p>
            <a:r>
              <a:rPr lang="en-GB" sz="1400" dirty="0"/>
              <a:t>Total gas flows</a:t>
            </a:r>
          </a:p>
        </p:txBody>
      </p:sp>
      <p:sp>
        <p:nvSpPr>
          <p:cNvPr id="12" name="Arrow: Pentagon 11">
            <a:extLst>
              <a:ext uri="{FF2B5EF4-FFF2-40B4-BE49-F238E27FC236}">
                <a16:creationId xmlns:a16="http://schemas.microsoft.com/office/drawing/2014/main" id="{4D24D87B-49B2-48D4-8871-56B35A98FBD5}"/>
              </a:ext>
            </a:extLst>
          </p:cNvPr>
          <p:cNvSpPr/>
          <p:nvPr/>
        </p:nvSpPr>
        <p:spPr>
          <a:xfrm>
            <a:off x="4163647" y="735419"/>
            <a:ext cx="1927289" cy="456392"/>
          </a:xfrm>
          <a:prstGeom prst="homePlate">
            <a:avLst/>
          </a:prstGeom>
          <a:solidFill>
            <a:srgbClr val="8CC048">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Safety Case</a:t>
            </a:r>
          </a:p>
        </p:txBody>
      </p:sp>
      <p:sp>
        <p:nvSpPr>
          <p:cNvPr id="13" name="Arrow: Chevron 12">
            <a:extLst>
              <a:ext uri="{FF2B5EF4-FFF2-40B4-BE49-F238E27FC236}">
                <a16:creationId xmlns:a16="http://schemas.microsoft.com/office/drawing/2014/main" id="{8ED3A709-4F93-4791-962D-3648794BF957}"/>
              </a:ext>
            </a:extLst>
          </p:cNvPr>
          <p:cNvSpPr/>
          <p:nvPr/>
        </p:nvSpPr>
        <p:spPr>
          <a:xfrm>
            <a:off x="5921756" y="735419"/>
            <a:ext cx="1250050" cy="456392"/>
          </a:xfrm>
          <a:prstGeom prst="chevron">
            <a:avLst/>
          </a:prstGeom>
          <a:solidFill>
            <a:srgbClr val="28ABE7">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solidFill>
                  <a:schemeClr val="bg1"/>
                </a:solidFill>
              </a:rPr>
              <a:t>Install</a:t>
            </a:r>
          </a:p>
        </p:txBody>
      </p:sp>
      <p:sp>
        <p:nvSpPr>
          <p:cNvPr id="14" name="Arrow: Chevron 13">
            <a:extLst>
              <a:ext uri="{FF2B5EF4-FFF2-40B4-BE49-F238E27FC236}">
                <a16:creationId xmlns:a16="http://schemas.microsoft.com/office/drawing/2014/main" id="{D5C9949D-991D-44A7-AACA-2BC5B43EA494}"/>
              </a:ext>
            </a:extLst>
          </p:cNvPr>
          <p:cNvSpPr/>
          <p:nvPr/>
        </p:nvSpPr>
        <p:spPr>
          <a:xfrm>
            <a:off x="7002626" y="735419"/>
            <a:ext cx="1512724" cy="456392"/>
          </a:xfrm>
          <a:prstGeom prst="chevron">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Trial</a:t>
            </a:r>
          </a:p>
        </p:txBody>
      </p:sp>
      <p:pic>
        <p:nvPicPr>
          <p:cNvPr id="4" name="Picture 3">
            <a:extLst>
              <a:ext uri="{FF2B5EF4-FFF2-40B4-BE49-F238E27FC236}">
                <a16:creationId xmlns:a16="http://schemas.microsoft.com/office/drawing/2014/main" id="{1FAF954B-8144-4A6F-98B2-B3204CF17C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328" y="2114767"/>
            <a:ext cx="3841068" cy="2025949"/>
          </a:xfrm>
          <a:prstGeom prst="rect">
            <a:avLst/>
          </a:prstGeom>
        </p:spPr>
      </p:pic>
      <p:pic>
        <p:nvPicPr>
          <p:cNvPr id="9" name="Picture 8">
            <a:extLst>
              <a:ext uri="{FF2B5EF4-FFF2-40B4-BE49-F238E27FC236}">
                <a16:creationId xmlns:a16="http://schemas.microsoft.com/office/drawing/2014/main" id="{FE598351-AF7F-4F4E-8D74-0C540257F7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7329" y="4192754"/>
            <a:ext cx="3841068" cy="2017797"/>
          </a:xfrm>
          <a:prstGeom prst="rect">
            <a:avLst/>
          </a:prstGeom>
        </p:spPr>
      </p:pic>
      <p:sp>
        <p:nvSpPr>
          <p:cNvPr id="3" name="Oval 2">
            <a:extLst>
              <a:ext uri="{FF2B5EF4-FFF2-40B4-BE49-F238E27FC236}">
                <a16:creationId xmlns:a16="http://schemas.microsoft.com/office/drawing/2014/main" id="{5A943B98-E65F-4477-8D9B-F61F64508EA9}"/>
              </a:ext>
            </a:extLst>
          </p:cNvPr>
          <p:cNvSpPr/>
          <p:nvPr/>
        </p:nvSpPr>
        <p:spPr>
          <a:xfrm>
            <a:off x="2809240" y="2225041"/>
            <a:ext cx="508000" cy="960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7430D90-83E5-4DEC-98C1-0DC4AA12BB2F}"/>
              </a:ext>
            </a:extLst>
          </p:cNvPr>
          <p:cNvCxnSpPr/>
          <p:nvPr/>
        </p:nvCxnSpPr>
        <p:spPr>
          <a:xfrm flipH="1">
            <a:off x="3317240" y="2388413"/>
            <a:ext cx="157480" cy="855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A380D0-16F2-40FC-B40A-A9050B168ED8}"/>
              </a:ext>
            </a:extLst>
          </p:cNvPr>
          <p:cNvSpPr txBox="1"/>
          <p:nvPr/>
        </p:nvSpPr>
        <p:spPr>
          <a:xfrm>
            <a:off x="3596640" y="2229693"/>
            <a:ext cx="868680" cy="430887"/>
          </a:xfrm>
          <a:prstGeom prst="rect">
            <a:avLst/>
          </a:prstGeom>
          <a:noFill/>
        </p:spPr>
        <p:txBody>
          <a:bodyPr wrap="square" rtlCol="0">
            <a:spAutoFit/>
          </a:bodyPr>
          <a:lstStyle/>
          <a:p>
            <a:r>
              <a:rPr lang="en-GB" sz="1100" dirty="0"/>
              <a:t>Rapid gas flow change</a:t>
            </a:r>
          </a:p>
        </p:txBody>
      </p:sp>
    </p:spTree>
    <p:extLst>
      <p:ext uri="{BB962C8B-B14F-4D97-AF65-F5344CB8AC3E}">
        <p14:creationId xmlns:p14="http://schemas.microsoft.com/office/powerpoint/2010/main" val="3543297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0BD6-2B78-47BC-9479-2D07FEF4732A}"/>
              </a:ext>
            </a:extLst>
          </p:cNvPr>
          <p:cNvSpPr>
            <a:spLocks noGrp="1"/>
          </p:cNvSpPr>
          <p:nvPr>
            <p:ph type="title"/>
          </p:nvPr>
        </p:nvSpPr>
        <p:spPr>
          <a:xfrm>
            <a:off x="603581" y="329080"/>
            <a:ext cx="7886700" cy="1325563"/>
          </a:xfrm>
        </p:spPr>
        <p:txBody>
          <a:bodyPr>
            <a:normAutofit/>
          </a:bodyPr>
          <a:lstStyle/>
          <a:p>
            <a:r>
              <a:rPr lang="en-US" sz="2400" dirty="0"/>
              <a:t>Test facility</a:t>
            </a:r>
            <a:endParaRPr lang="en-GB" sz="2400" dirty="0"/>
          </a:p>
        </p:txBody>
      </p:sp>
      <p:pic>
        <p:nvPicPr>
          <p:cNvPr id="8" name="Picture 7">
            <a:extLst>
              <a:ext uri="{FF2B5EF4-FFF2-40B4-BE49-F238E27FC236}">
                <a16:creationId xmlns:a16="http://schemas.microsoft.com/office/drawing/2014/main" id="{88095A04-D096-4790-80F7-C9DF31E380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295" y="1959417"/>
            <a:ext cx="3320778" cy="1609942"/>
          </a:xfrm>
          <a:prstGeom prst="rect">
            <a:avLst/>
          </a:prstGeom>
        </p:spPr>
      </p:pic>
      <p:pic>
        <p:nvPicPr>
          <p:cNvPr id="1026" name="EFD49D22-C4A8-471D-A3B0-DA0D6AA1B05D" descr="EFD49D22-C4A8-471D-A3B0-DA0D6AA1B05D">
            <a:extLst>
              <a:ext uri="{FF2B5EF4-FFF2-40B4-BE49-F238E27FC236}">
                <a16:creationId xmlns:a16="http://schemas.microsoft.com/office/drawing/2014/main" id="{979A7C25-25F8-4740-9EB1-C6E88E7428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57037" y="1917946"/>
            <a:ext cx="4179739" cy="319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06B206F-7266-435E-A844-F7BAC1420741}"/>
              </a:ext>
            </a:extLst>
          </p:cNvPr>
          <p:cNvSpPr txBox="1"/>
          <p:nvPr/>
        </p:nvSpPr>
        <p:spPr>
          <a:xfrm rot="16200000">
            <a:off x="-313761" y="2589764"/>
            <a:ext cx="1651414" cy="307777"/>
          </a:xfrm>
          <a:prstGeom prst="rect">
            <a:avLst/>
          </a:prstGeom>
          <a:noFill/>
        </p:spPr>
        <p:txBody>
          <a:bodyPr wrap="none" rtlCol="0">
            <a:spAutoFit/>
          </a:bodyPr>
          <a:lstStyle/>
          <a:p>
            <a:r>
              <a:rPr lang="en-GB" sz="1400" dirty="0"/>
              <a:t>Burner temperature</a:t>
            </a:r>
          </a:p>
        </p:txBody>
      </p:sp>
      <p:sp>
        <p:nvSpPr>
          <p:cNvPr id="11" name="Arrow: Pentagon 10">
            <a:extLst>
              <a:ext uri="{FF2B5EF4-FFF2-40B4-BE49-F238E27FC236}">
                <a16:creationId xmlns:a16="http://schemas.microsoft.com/office/drawing/2014/main" id="{BA3B95E4-0477-42CE-AFA3-ECAA69AD6211}"/>
              </a:ext>
            </a:extLst>
          </p:cNvPr>
          <p:cNvSpPr/>
          <p:nvPr/>
        </p:nvSpPr>
        <p:spPr>
          <a:xfrm>
            <a:off x="4163647" y="735419"/>
            <a:ext cx="1927289" cy="456392"/>
          </a:xfrm>
          <a:prstGeom prst="homePlate">
            <a:avLst/>
          </a:prstGeom>
          <a:solidFill>
            <a:srgbClr val="8CC048">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Safety Case</a:t>
            </a:r>
          </a:p>
        </p:txBody>
      </p:sp>
      <p:sp>
        <p:nvSpPr>
          <p:cNvPr id="12" name="Arrow: Chevron 11">
            <a:extLst>
              <a:ext uri="{FF2B5EF4-FFF2-40B4-BE49-F238E27FC236}">
                <a16:creationId xmlns:a16="http://schemas.microsoft.com/office/drawing/2014/main" id="{6E11561A-E225-44A7-B5BF-43C83A451404}"/>
              </a:ext>
            </a:extLst>
          </p:cNvPr>
          <p:cNvSpPr/>
          <p:nvPr/>
        </p:nvSpPr>
        <p:spPr>
          <a:xfrm>
            <a:off x="5921756" y="735419"/>
            <a:ext cx="1250050" cy="456392"/>
          </a:xfrm>
          <a:prstGeom prst="chevron">
            <a:avLst/>
          </a:prstGeom>
          <a:solidFill>
            <a:srgbClr val="28ABE7">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solidFill>
                  <a:schemeClr val="bg1"/>
                </a:solidFill>
              </a:rPr>
              <a:t>Install</a:t>
            </a:r>
          </a:p>
        </p:txBody>
      </p:sp>
      <p:sp>
        <p:nvSpPr>
          <p:cNvPr id="13" name="Arrow: Chevron 12">
            <a:extLst>
              <a:ext uri="{FF2B5EF4-FFF2-40B4-BE49-F238E27FC236}">
                <a16:creationId xmlns:a16="http://schemas.microsoft.com/office/drawing/2014/main" id="{70A324B1-4829-430D-998B-5CFA241F5141}"/>
              </a:ext>
            </a:extLst>
          </p:cNvPr>
          <p:cNvSpPr/>
          <p:nvPr/>
        </p:nvSpPr>
        <p:spPr>
          <a:xfrm>
            <a:off x="7002626" y="735419"/>
            <a:ext cx="1512724" cy="456392"/>
          </a:xfrm>
          <a:prstGeom prst="chevron">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Trial</a:t>
            </a:r>
          </a:p>
        </p:txBody>
      </p:sp>
      <p:sp>
        <p:nvSpPr>
          <p:cNvPr id="14" name="Content Placeholder 2">
            <a:extLst>
              <a:ext uri="{FF2B5EF4-FFF2-40B4-BE49-F238E27FC236}">
                <a16:creationId xmlns:a16="http://schemas.microsoft.com/office/drawing/2014/main" id="{A95F8C2C-FB51-437B-991B-8DEEED4F8C19}"/>
              </a:ext>
            </a:extLst>
          </p:cNvPr>
          <p:cNvSpPr txBox="1">
            <a:spLocks/>
          </p:cNvSpPr>
          <p:nvPr/>
        </p:nvSpPr>
        <p:spPr>
          <a:xfrm>
            <a:off x="4560906" y="5133969"/>
            <a:ext cx="4572000" cy="11202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28ABE7"/>
              </a:buClr>
              <a:buFont typeface="Arial" panose="020B0604020202020204" pitchFamily="34" charset="0"/>
              <a:buChar char="•"/>
              <a:defRPr sz="2800" kern="1200">
                <a:solidFill>
                  <a:srgbClr val="8CC048"/>
                </a:solidFill>
                <a:latin typeface="+mn-lt"/>
                <a:ea typeface="+mn-ea"/>
                <a:cs typeface="+mn-cs"/>
              </a:defRPr>
            </a:lvl1pPr>
            <a:lvl2pPr marL="685800" indent="-228600" algn="l" defTabSz="914400" rtl="0" eaLnBrk="1" latinLnBrk="0" hangingPunct="1">
              <a:lnSpc>
                <a:spcPct val="90000"/>
              </a:lnSpc>
              <a:spcBef>
                <a:spcPts val="500"/>
              </a:spcBef>
              <a:buClr>
                <a:srgbClr val="28ABE7"/>
              </a:buClr>
              <a:buFont typeface="Arial" panose="020B0604020202020204" pitchFamily="34" charset="0"/>
              <a:buChar char="•"/>
              <a:defRPr sz="2400" kern="1200">
                <a:solidFill>
                  <a:srgbClr val="8CC048"/>
                </a:solidFill>
                <a:latin typeface="+mn-lt"/>
                <a:ea typeface="+mn-ea"/>
                <a:cs typeface="+mn-cs"/>
              </a:defRPr>
            </a:lvl2pPr>
            <a:lvl3pPr marL="1143000" indent="-228600" algn="l" defTabSz="914400" rtl="0" eaLnBrk="1" latinLnBrk="0" hangingPunct="1">
              <a:lnSpc>
                <a:spcPct val="90000"/>
              </a:lnSpc>
              <a:spcBef>
                <a:spcPts val="500"/>
              </a:spcBef>
              <a:buClr>
                <a:srgbClr val="28ABE7"/>
              </a:buClr>
              <a:buFont typeface="Arial" panose="020B0604020202020204" pitchFamily="34" charset="0"/>
              <a:buChar char="•"/>
              <a:defRPr sz="2000" kern="1200">
                <a:solidFill>
                  <a:srgbClr val="8CC048"/>
                </a:solidFill>
                <a:latin typeface="+mn-lt"/>
                <a:ea typeface="+mn-ea"/>
                <a:cs typeface="+mn-cs"/>
              </a:defRPr>
            </a:lvl3pPr>
            <a:lvl4pPr marL="16002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4pPr>
            <a:lvl5pPr marL="20574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600"/>
              </a:spcBef>
            </a:pPr>
            <a:r>
              <a:rPr lang="en-US" sz="1800" dirty="0"/>
              <a:t>Operation in line with laboratory data</a:t>
            </a:r>
          </a:p>
          <a:p>
            <a:pPr>
              <a:lnSpc>
                <a:spcPct val="130000"/>
              </a:lnSpc>
              <a:spcBef>
                <a:spcPts val="600"/>
              </a:spcBef>
            </a:pPr>
            <a:r>
              <a:rPr lang="en-US" sz="1800" dirty="0"/>
              <a:t>All flue gas analysis passed on all blend levels</a:t>
            </a:r>
          </a:p>
        </p:txBody>
      </p:sp>
      <p:pic>
        <p:nvPicPr>
          <p:cNvPr id="15" name="Picture 3">
            <a:extLst>
              <a:ext uri="{FF2B5EF4-FFF2-40B4-BE49-F238E27FC236}">
                <a16:creationId xmlns:a16="http://schemas.microsoft.com/office/drawing/2014/main" id="{C9FF5C06-A21C-4971-80DA-AD8A8787223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7836" y="3864530"/>
            <a:ext cx="3657232" cy="22393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7149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0BD6-2B78-47BC-9479-2D07FEF4732A}"/>
              </a:ext>
            </a:extLst>
          </p:cNvPr>
          <p:cNvSpPr>
            <a:spLocks noGrp="1"/>
          </p:cNvSpPr>
          <p:nvPr>
            <p:ph type="title"/>
          </p:nvPr>
        </p:nvSpPr>
        <p:spPr>
          <a:xfrm>
            <a:off x="603580" y="646581"/>
            <a:ext cx="5962401" cy="696276"/>
          </a:xfrm>
        </p:spPr>
        <p:txBody>
          <a:bodyPr>
            <a:normAutofit fontScale="90000"/>
          </a:bodyPr>
          <a:lstStyle/>
          <a:p>
            <a:r>
              <a:rPr lang="en-US" sz="2400" dirty="0"/>
              <a:t>First Public Demonstration </a:t>
            </a:r>
            <a:r>
              <a:rPr lang="en-US" sz="2400" dirty="0" err="1"/>
              <a:t>Programme</a:t>
            </a:r>
            <a:r>
              <a:rPr lang="en-US" sz="2400" dirty="0"/>
              <a:t> underway</a:t>
            </a:r>
            <a:endParaRPr lang="en-GB" sz="2400" dirty="0"/>
          </a:p>
        </p:txBody>
      </p:sp>
      <p:pic>
        <p:nvPicPr>
          <p:cNvPr id="15" name="Picture 14">
            <a:extLst>
              <a:ext uri="{FF2B5EF4-FFF2-40B4-BE49-F238E27FC236}">
                <a16:creationId xmlns:a16="http://schemas.microsoft.com/office/drawing/2014/main" id="{43E501C4-54CF-4545-BDA1-E1BB887235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78455" y="3009180"/>
            <a:ext cx="2298542" cy="1554936"/>
          </a:xfrm>
          <a:prstGeom prst="rect">
            <a:avLst/>
          </a:prstGeom>
        </p:spPr>
      </p:pic>
      <p:pic>
        <p:nvPicPr>
          <p:cNvPr id="16" name="Picture 15">
            <a:extLst>
              <a:ext uri="{FF2B5EF4-FFF2-40B4-BE49-F238E27FC236}">
                <a16:creationId xmlns:a16="http://schemas.microsoft.com/office/drawing/2014/main" id="{27040B28-6D9B-4B3D-BC7B-4B51C26BED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8455" y="1371850"/>
            <a:ext cx="2257738" cy="1554935"/>
          </a:xfrm>
          <a:prstGeom prst="rect">
            <a:avLst/>
          </a:prstGeom>
        </p:spPr>
      </p:pic>
      <p:pic>
        <p:nvPicPr>
          <p:cNvPr id="17" name="Picture 16">
            <a:extLst>
              <a:ext uri="{FF2B5EF4-FFF2-40B4-BE49-F238E27FC236}">
                <a16:creationId xmlns:a16="http://schemas.microsoft.com/office/drawing/2014/main" id="{21320788-FB3B-4265-8729-CDD711CC42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8455" y="4691913"/>
            <a:ext cx="2298542" cy="1736702"/>
          </a:xfrm>
          <a:prstGeom prst="rect">
            <a:avLst/>
          </a:prstGeom>
        </p:spPr>
      </p:pic>
      <p:pic>
        <p:nvPicPr>
          <p:cNvPr id="3" name="Picture 2">
            <a:extLst>
              <a:ext uri="{FF2B5EF4-FFF2-40B4-BE49-F238E27FC236}">
                <a16:creationId xmlns:a16="http://schemas.microsoft.com/office/drawing/2014/main" id="{C78CECD1-E36B-49F8-986D-9741221AD132}"/>
              </a:ext>
            </a:extLst>
          </p:cNvPr>
          <p:cNvPicPr>
            <a:picLocks noChangeAspect="1"/>
          </p:cNvPicPr>
          <p:nvPr/>
        </p:nvPicPr>
        <p:blipFill>
          <a:blip r:embed="rId5"/>
          <a:stretch>
            <a:fillRect/>
          </a:stretch>
        </p:blipFill>
        <p:spPr>
          <a:xfrm>
            <a:off x="653718" y="1371850"/>
            <a:ext cx="4620925" cy="3704326"/>
          </a:xfrm>
          <a:prstGeom prst="rect">
            <a:avLst/>
          </a:prstGeom>
        </p:spPr>
      </p:pic>
      <p:pic>
        <p:nvPicPr>
          <p:cNvPr id="19" name="Picture 18">
            <a:extLst>
              <a:ext uri="{FF2B5EF4-FFF2-40B4-BE49-F238E27FC236}">
                <a16:creationId xmlns:a16="http://schemas.microsoft.com/office/drawing/2014/main" id="{5076F657-D66A-4FF8-893A-276AC688A8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718" y="5197643"/>
            <a:ext cx="1914912" cy="1013776"/>
          </a:xfrm>
          <a:prstGeom prst="rect">
            <a:avLst/>
          </a:prstGeom>
        </p:spPr>
      </p:pic>
      <p:sp>
        <p:nvSpPr>
          <p:cNvPr id="4" name="TextBox 3">
            <a:extLst>
              <a:ext uri="{FF2B5EF4-FFF2-40B4-BE49-F238E27FC236}">
                <a16:creationId xmlns:a16="http://schemas.microsoft.com/office/drawing/2014/main" id="{BECEB054-66AE-4459-94DC-990A2CCFC34D}"/>
              </a:ext>
            </a:extLst>
          </p:cNvPr>
          <p:cNvSpPr txBox="1"/>
          <p:nvPr/>
        </p:nvSpPr>
        <p:spPr>
          <a:xfrm>
            <a:off x="2911642" y="5188017"/>
            <a:ext cx="3320716" cy="1200329"/>
          </a:xfrm>
          <a:prstGeom prst="rect">
            <a:avLst/>
          </a:prstGeom>
          <a:noFill/>
        </p:spPr>
        <p:txBody>
          <a:bodyPr wrap="square" rtlCol="0">
            <a:spAutoFit/>
          </a:bodyPr>
          <a:lstStyle/>
          <a:p>
            <a:pPr algn="ctr"/>
            <a:r>
              <a:rPr lang="en-GB" dirty="0">
                <a:solidFill>
                  <a:srgbClr val="8CC048"/>
                </a:solidFill>
              </a:rPr>
              <a:t>Isolated Network in the North East with 669 Properties</a:t>
            </a:r>
          </a:p>
          <a:p>
            <a:pPr algn="ctr"/>
            <a:r>
              <a:rPr lang="en-GB" dirty="0">
                <a:solidFill>
                  <a:srgbClr val="8CC048"/>
                </a:solidFill>
              </a:rPr>
              <a:t>Using NGN’s Low Thornley Site for hydrogen injection</a:t>
            </a:r>
          </a:p>
        </p:txBody>
      </p:sp>
    </p:spTree>
    <p:extLst>
      <p:ext uri="{BB962C8B-B14F-4D97-AF65-F5344CB8AC3E}">
        <p14:creationId xmlns:p14="http://schemas.microsoft.com/office/powerpoint/2010/main" val="22066880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0BD6-2B78-47BC-9479-2D07FEF4732A}"/>
              </a:ext>
            </a:extLst>
          </p:cNvPr>
          <p:cNvSpPr>
            <a:spLocks noGrp="1"/>
          </p:cNvSpPr>
          <p:nvPr>
            <p:ph type="title"/>
          </p:nvPr>
        </p:nvSpPr>
        <p:spPr>
          <a:xfrm>
            <a:off x="603581" y="329080"/>
            <a:ext cx="7886700" cy="1325563"/>
          </a:xfrm>
        </p:spPr>
        <p:txBody>
          <a:bodyPr>
            <a:normAutofit/>
          </a:bodyPr>
          <a:lstStyle/>
          <a:p>
            <a:r>
              <a:rPr lang="en-US" sz="2400" dirty="0"/>
              <a:t>Deployment</a:t>
            </a:r>
            <a:endParaRPr lang="en-GB" sz="2400" dirty="0"/>
          </a:p>
        </p:txBody>
      </p:sp>
      <p:pic>
        <p:nvPicPr>
          <p:cNvPr id="9" name="Picture 8">
            <a:extLst>
              <a:ext uri="{FF2B5EF4-FFF2-40B4-BE49-F238E27FC236}">
                <a16:creationId xmlns:a16="http://schemas.microsoft.com/office/drawing/2014/main" id="{8F54B892-06B3-4F8C-A98E-C8005CDA73F9}"/>
              </a:ext>
            </a:extLst>
          </p:cNvPr>
          <p:cNvPicPr>
            <a:picLocks noChangeAspect="1"/>
          </p:cNvPicPr>
          <p:nvPr/>
        </p:nvPicPr>
        <p:blipFill>
          <a:blip r:embed="rId2"/>
          <a:stretch>
            <a:fillRect/>
          </a:stretch>
        </p:blipFill>
        <p:spPr>
          <a:xfrm>
            <a:off x="5386708" y="1905393"/>
            <a:ext cx="3604465" cy="1717088"/>
          </a:xfrm>
          <a:prstGeom prst="rect">
            <a:avLst/>
          </a:prstGeom>
        </p:spPr>
      </p:pic>
      <p:pic>
        <p:nvPicPr>
          <p:cNvPr id="10" name="Picture 9">
            <a:extLst>
              <a:ext uri="{FF2B5EF4-FFF2-40B4-BE49-F238E27FC236}">
                <a16:creationId xmlns:a16="http://schemas.microsoft.com/office/drawing/2014/main" id="{5427F1A7-1465-4D5E-A3CF-34BA4B1A82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6708" y="3597226"/>
            <a:ext cx="3604465" cy="1185260"/>
          </a:xfrm>
          <a:prstGeom prst="rect">
            <a:avLst/>
          </a:prstGeom>
        </p:spPr>
      </p:pic>
      <p:pic>
        <p:nvPicPr>
          <p:cNvPr id="6" name="Picture 5">
            <a:extLst>
              <a:ext uri="{FF2B5EF4-FFF2-40B4-BE49-F238E27FC236}">
                <a16:creationId xmlns:a16="http://schemas.microsoft.com/office/drawing/2014/main" id="{1C495F7D-EF79-40C9-837B-58B1B3E95A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827" y="1905393"/>
            <a:ext cx="5110289" cy="2877093"/>
          </a:xfrm>
          <a:prstGeom prst="rect">
            <a:avLst/>
          </a:prstGeom>
        </p:spPr>
      </p:pic>
      <p:sp>
        <p:nvSpPr>
          <p:cNvPr id="7" name="TextBox 6">
            <a:extLst>
              <a:ext uri="{FF2B5EF4-FFF2-40B4-BE49-F238E27FC236}">
                <a16:creationId xmlns:a16="http://schemas.microsoft.com/office/drawing/2014/main" id="{7E026B01-CBC7-4F35-8CCD-4D988DCF5340}"/>
              </a:ext>
            </a:extLst>
          </p:cNvPr>
          <p:cNvSpPr txBox="1"/>
          <p:nvPr/>
        </p:nvSpPr>
        <p:spPr>
          <a:xfrm>
            <a:off x="140827" y="5039176"/>
            <a:ext cx="8747992" cy="707886"/>
          </a:xfrm>
          <a:prstGeom prst="rect">
            <a:avLst/>
          </a:prstGeom>
          <a:noFill/>
        </p:spPr>
        <p:txBody>
          <a:bodyPr wrap="square" rtlCol="0">
            <a:spAutoFit/>
          </a:bodyPr>
          <a:lstStyle/>
          <a:p>
            <a:pPr algn="ctr"/>
            <a:r>
              <a:rPr lang="en-GB" sz="2000" dirty="0">
                <a:solidFill>
                  <a:srgbClr val="8CC048"/>
                </a:solidFill>
              </a:rPr>
              <a:t>HyDeploy provides the platform for the rapid physical deployment </a:t>
            </a:r>
          </a:p>
          <a:p>
            <a:pPr algn="ctr"/>
            <a:r>
              <a:rPr lang="en-GB" sz="2000" dirty="0">
                <a:solidFill>
                  <a:srgbClr val="8CC048"/>
                </a:solidFill>
              </a:rPr>
              <a:t>of hydrogen in the gas network at scale. </a:t>
            </a:r>
          </a:p>
        </p:txBody>
      </p:sp>
    </p:spTree>
    <p:extLst>
      <p:ext uri="{BB962C8B-B14F-4D97-AF65-F5344CB8AC3E}">
        <p14:creationId xmlns:p14="http://schemas.microsoft.com/office/powerpoint/2010/main" val="23738491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 y="1292763"/>
            <a:ext cx="8203223" cy="1226827"/>
          </a:xfrm>
        </p:spPr>
        <p:txBody>
          <a:bodyPr>
            <a:normAutofit/>
          </a:bodyPr>
          <a:lstStyle/>
          <a:p>
            <a:r>
              <a:rPr lang="en-GB" sz="2400" b="1" dirty="0"/>
              <a:t>Customer perceptions of receiving </a:t>
            </a:r>
            <a:br>
              <a:rPr lang="en-GB" sz="2400" b="1" dirty="0"/>
            </a:br>
            <a:r>
              <a:rPr lang="en-GB" sz="2400" b="1" dirty="0"/>
              <a:t>hydrogen-blended gas in the home:</a:t>
            </a:r>
            <a:br>
              <a:rPr lang="en-GB" sz="2400" b="1" dirty="0"/>
            </a:br>
            <a:r>
              <a:rPr lang="en-GB" sz="2400" b="1" dirty="0"/>
              <a:t> Pre-blending results</a:t>
            </a:r>
            <a:endParaRPr lang="en-GB" sz="2400" dirty="0"/>
          </a:p>
        </p:txBody>
      </p:sp>
      <p:sp>
        <p:nvSpPr>
          <p:cNvPr id="3" name="Subtitle 2"/>
          <p:cNvSpPr>
            <a:spLocks noGrp="1"/>
          </p:cNvSpPr>
          <p:nvPr>
            <p:ph type="subTitle" idx="1"/>
          </p:nvPr>
        </p:nvSpPr>
        <p:spPr>
          <a:xfrm>
            <a:off x="1201993" y="2784806"/>
            <a:ext cx="6858000" cy="1058452"/>
          </a:xfrm>
        </p:spPr>
        <p:txBody>
          <a:bodyPr>
            <a:normAutofit/>
          </a:bodyPr>
          <a:lstStyle/>
          <a:p>
            <a:r>
              <a:rPr lang="en-GB" dirty="0"/>
              <a:t>Professor Zoe Robinson</a:t>
            </a:r>
          </a:p>
          <a:p>
            <a:r>
              <a:rPr lang="en-GB" dirty="0" err="1"/>
              <a:t>Keele</a:t>
            </a:r>
            <a:r>
              <a:rPr lang="en-GB" dirty="0"/>
              <a:t> University</a:t>
            </a:r>
          </a:p>
        </p:txBody>
      </p:sp>
      <p:pic>
        <p:nvPicPr>
          <p:cNvPr id="1028" name="Picture 4" descr="KEELE UNIVERSITY – Study Net"/>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47121" y="3950954"/>
            <a:ext cx="1449758" cy="6871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459" y="5276400"/>
            <a:ext cx="6045591" cy="1200329"/>
          </a:xfrm>
          <a:prstGeom prst="rect">
            <a:avLst/>
          </a:prstGeom>
          <a:noFill/>
        </p:spPr>
        <p:txBody>
          <a:bodyPr wrap="square" rtlCol="0">
            <a:spAutoFit/>
          </a:bodyPr>
          <a:lstStyle/>
          <a:p>
            <a:r>
              <a:rPr lang="en-GB" b="1" dirty="0">
                <a:solidFill>
                  <a:srgbClr val="28ABE7"/>
                </a:solidFill>
              </a:rPr>
              <a:t>Co-authors: </a:t>
            </a:r>
          </a:p>
          <a:p>
            <a:r>
              <a:rPr lang="en-GB" dirty="0">
                <a:solidFill>
                  <a:srgbClr val="28ABE7"/>
                </a:solidFill>
              </a:rPr>
              <a:t>Dr Phil </a:t>
            </a:r>
            <a:r>
              <a:rPr lang="en-GB" dirty="0" err="1">
                <a:solidFill>
                  <a:srgbClr val="28ABE7"/>
                </a:solidFill>
              </a:rPr>
              <a:t>Catney</a:t>
            </a:r>
            <a:r>
              <a:rPr lang="en-GB" dirty="0">
                <a:solidFill>
                  <a:srgbClr val="28ABE7"/>
                </a:solidFill>
              </a:rPr>
              <a:t> and Adam Peacock, </a:t>
            </a:r>
            <a:r>
              <a:rPr lang="en-GB" dirty="0" err="1">
                <a:solidFill>
                  <a:srgbClr val="28ABE7"/>
                </a:solidFill>
              </a:rPr>
              <a:t>Keele</a:t>
            </a:r>
            <a:r>
              <a:rPr lang="en-GB" dirty="0">
                <a:solidFill>
                  <a:srgbClr val="28ABE7"/>
                </a:solidFill>
              </a:rPr>
              <a:t> University </a:t>
            </a:r>
          </a:p>
          <a:p>
            <a:r>
              <a:rPr lang="en-GB" dirty="0">
                <a:solidFill>
                  <a:srgbClr val="28ABE7"/>
                </a:solidFill>
              </a:rPr>
              <a:t>Professor Marylyn Carrigan, </a:t>
            </a:r>
            <a:r>
              <a:rPr lang="en-GB" dirty="0" err="1">
                <a:solidFill>
                  <a:srgbClr val="28ABE7"/>
                </a:solidFill>
              </a:rPr>
              <a:t>Herriott</a:t>
            </a:r>
            <a:r>
              <a:rPr lang="en-GB" dirty="0">
                <a:solidFill>
                  <a:srgbClr val="28ABE7"/>
                </a:solidFill>
              </a:rPr>
              <a:t> Watt University</a:t>
            </a:r>
          </a:p>
          <a:p>
            <a:r>
              <a:rPr lang="en-GB" dirty="0">
                <a:solidFill>
                  <a:srgbClr val="28ABE7"/>
                </a:solidFill>
              </a:rPr>
              <a:t>Professor Victoria Wells, York University</a:t>
            </a:r>
          </a:p>
        </p:txBody>
      </p:sp>
    </p:spTree>
    <p:extLst>
      <p:ext uri="{BB962C8B-B14F-4D97-AF65-F5344CB8AC3E}">
        <p14:creationId xmlns:p14="http://schemas.microsoft.com/office/powerpoint/2010/main" val="2967687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4792"/>
            <a:ext cx="7886700" cy="786953"/>
          </a:xfrm>
        </p:spPr>
        <p:txBody>
          <a:bodyPr>
            <a:normAutofit/>
          </a:bodyPr>
          <a:lstStyle/>
          <a:p>
            <a:r>
              <a:rPr lang="en-GB" sz="2400" b="1" dirty="0"/>
              <a:t>Aim of this research</a:t>
            </a:r>
          </a:p>
        </p:txBody>
      </p:sp>
      <p:sp>
        <p:nvSpPr>
          <p:cNvPr id="3" name="Content Placeholder 2"/>
          <p:cNvSpPr>
            <a:spLocks noGrp="1"/>
          </p:cNvSpPr>
          <p:nvPr>
            <p:ph idx="1"/>
          </p:nvPr>
        </p:nvSpPr>
        <p:spPr>
          <a:xfrm>
            <a:off x="628650" y="1328463"/>
            <a:ext cx="7886700" cy="1796012"/>
          </a:xfrm>
        </p:spPr>
        <p:txBody>
          <a:bodyPr>
            <a:normAutofit/>
          </a:bodyPr>
          <a:lstStyle/>
          <a:p>
            <a:pPr marL="0" indent="0">
              <a:buNone/>
            </a:pPr>
            <a:r>
              <a:rPr lang="en-GB" sz="2000" dirty="0"/>
              <a:t>To explore perceptions of customers taking part in the </a:t>
            </a:r>
            <a:r>
              <a:rPr lang="en-GB" sz="2000" dirty="0" err="1"/>
              <a:t>HyDeploy</a:t>
            </a:r>
            <a:r>
              <a:rPr lang="en-GB" sz="2000" dirty="0"/>
              <a:t> pilot</a:t>
            </a:r>
          </a:p>
          <a:p>
            <a:pPr marL="728663" lvl="1" indent="-385763">
              <a:buFont typeface="+mj-lt"/>
              <a:buAutoNum type="arabicPeriod"/>
            </a:pPr>
            <a:endParaRPr lang="en-GB" sz="2000" dirty="0"/>
          </a:p>
          <a:p>
            <a:pPr marL="0" indent="0">
              <a:buNone/>
            </a:pPr>
            <a:r>
              <a:rPr lang="en-GB" sz="2000" dirty="0"/>
              <a:t>A two-stage research process</a:t>
            </a:r>
          </a:p>
          <a:p>
            <a:pPr marL="728663" lvl="1" indent="-385763">
              <a:buFont typeface="+mj-lt"/>
              <a:buAutoNum type="romanLcPeriod"/>
            </a:pPr>
            <a:r>
              <a:rPr lang="en-GB" sz="2000" dirty="0"/>
              <a:t>Pre-demonstration (presented here)</a:t>
            </a:r>
          </a:p>
          <a:p>
            <a:pPr marL="728663" lvl="1" indent="-385763">
              <a:buFont typeface="+mj-lt"/>
              <a:buAutoNum type="romanLcPeriod"/>
            </a:pPr>
            <a:r>
              <a:rPr lang="en-GB" sz="2000" dirty="0"/>
              <a:t>During/post-demonstration (data collection late summer)</a:t>
            </a:r>
          </a:p>
          <a:p>
            <a:endParaRPr lang="en-GB" sz="2000" dirty="0"/>
          </a:p>
        </p:txBody>
      </p:sp>
      <p:sp>
        <p:nvSpPr>
          <p:cNvPr id="4" name="TextBox 3"/>
          <p:cNvSpPr txBox="1"/>
          <p:nvPr/>
        </p:nvSpPr>
        <p:spPr>
          <a:xfrm>
            <a:off x="277836" y="4202134"/>
            <a:ext cx="5780802" cy="1938992"/>
          </a:xfrm>
          <a:prstGeom prst="rect">
            <a:avLst/>
          </a:prstGeom>
          <a:noFill/>
          <a:ln>
            <a:solidFill>
              <a:schemeClr val="tx1"/>
            </a:solidFill>
          </a:ln>
        </p:spPr>
        <p:txBody>
          <a:bodyPr wrap="square" rtlCol="0">
            <a:spAutoFit/>
          </a:bodyPr>
          <a:lstStyle/>
          <a:p>
            <a:r>
              <a:rPr lang="en-GB" sz="2000" b="1" dirty="0"/>
              <a:t>Rationale:</a:t>
            </a:r>
          </a:p>
          <a:p>
            <a:r>
              <a:rPr lang="en-GB" sz="2000" dirty="0"/>
              <a:t>Social acceptance is a key part of technical energy transitions. </a:t>
            </a:r>
          </a:p>
          <a:p>
            <a:r>
              <a:rPr lang="en-GB" sz="2000" dirty="0"/>
              <a:t>The </a:t>
            </a:r>
            <a:r>
              <a:rPr lang="en-GB" sz="2000" dirty="0" err="1"/>
              <a:t>Keele</a:t>
            </a:r>
            <a:r>
              <a:rPr lang="en-GB" sz="2000" dirty="0"/>
              <a:t> demonstration provides an opportunity to learn from customers experiencing a hydrogen blend in their own home.</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2727" y="3315437"/>
            <a:ext cx="2289315" cy="3237314"/>
          </a:xfrm>
          <a:prstGeom prst="rect">
            <a:avLst/>
          </a:prstGeom>
          <a:ln>
            <a:solidFill>
              <a:schemeClr val="tx1"/>
            </a:solidFill>
          </a:ln>
        </p:spPr>
      </p:pic>
    </p:spTree>
    <p:extLst>
      <p:ext uri="{BB962C8B-B14F-4D97-AF65-F5344CB8AC3E}">
        <p14:creationId xmlns:p14="http://schemas.microsoft.com/office/powerpoint/2010/main" val="27249166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4793"/>
            <a:ext cx="3300320" cy="700434"/>
          </a:xfrm>
        </p:spPr>
        <p:txBody>
          <a:bodyPr>
            <a:normAutofit/>
          </a:bodyPr>
          <a:lstStyle/>
          <a:p>
            <a:r>
              <a:rPr lang="en-GB" sz="2400" b="1" dirty="0"/>
              <a:t>Methodology</a:t>
            </a:r>
          </a:p>
        </p:txBody>
      </p:sp>
      <p:sp>
        <p:nvSpPr>
          <p:cNvPr id="3" name="Content Placeholder 2"/>
          <p:cNvSpPr>
            <a:spLocks noGrp="1"/>
          </p:cNvSpPr>
          <p:nvPr>
            <p:ph idx="1"/>
          </p:nvPr>
        </p:nvSpPr>
        <p:spPr>
          <a:xfrm>
            <a:off x="668657" y="1469580"/>
            <a:ext cx="7886700" cy="4082691"/>
          </a:xfrm>
        </p:spPr>
        <p:txBody>
          <a:bodyPr>
            <a:normAutofit/>
          </a:bodyPr>
          <a:lstStyle/>
          <a:p>
            <a:r>
              <a:rPr lang="en-GB" sz="2000" dirty="0"/>
              <a:t>Qualitative approach for greater depth of understanding of experience and perceptions</a:t>
            </a:r>
          </a:p>
          <a:p>
            <a:pPr lvl="1"/>
            <a:endParaRPr lang="en-GB" sz="2000" dirty="0"/>
          </a:p>
          <a:p>
            <a:r>
              <a:rPr lang="en-GB" sz="2000" dirty="0"/>
              <a:t>Interviews – June 2019</a:t>
            </a:r>
          </a:p>
          <a:p>
            <a:pPr lvl="1"/>
            <a:r>
              <a:rPr lang="en-GB" sz="2000" dirty="0"/>
              <a:t>15 households on </a:t>
            </a:r>
            <a:r>
              <a:rPr lang="en-GB" sz="2000" dirty="0" err="1"/>
              <a:t>HyDeploy</a:t>
            </a:r>
            <a:r>
              <a:rPr lang="en-GB" sz="2000" dirty="0"/>
              <a:t> network</a:t>
            </a:r>
          </a:p>
          <a:p>
            <a:pPr lvl="1"/>
            <a:r>
              <a:rPr lang="en-GB" sz="2000" dirty="0"/>
              <a:t>1 campus resident, chair of Residents’ Association</a:t>
            </a:r>
          </a:p>
          <a:p>
            <a:pPr lvl="1"/>
            <a:r>
              <a:rPr lang="en-GB" sz="2000" dirty="0"/>
              <a:t>Interviews until data saturation met</a:t>
            </a:r>
          </a:p>
          <a:p>
            <a:pPr lvl="1"/>
            <a:endParaRPr lang="en-GB" sz="2000" dirty="0"/>
          </a:p>
          <a:p>
            <a:endParaRPr lang="en-GB" sz="2000" dirty="0"/>
          </a:p>
          <a:p>
            <a:pPr lvl="1"/>
            <a:endParaRPr lang="en-GB" sz="2000" dirty="0"/>
          </a:p>
          <a:p>
            <a:endParaRPr lang="en-GB" sz="2000" dirty="0"/>
          </a:p>
          <a:p>
            <a:endParaRPr lang="en-GB" sz="2000" dirty="0"/>
          </a:p>
          <a:p>
            <a:endParaRPr lang="en-GB" sz="2000" dirty="0"/>
          </a:p>
          <a:p>
            <a:pPr marL="342900" lvl="1" indent="0">
              <a:buNone/>
            </a:pPr>
            <a:endParaRPr lang="en-GB" sz="2000" dirty="0"/>
          </a:p>
          <a:p>
            <a:pPr lvl="1"/>
            <a:endParaRPr lang="en-GB" sz="2000" dirty="0"/>
          </a:p>
        </p:txBody>
      </p:sp>
      <p:sp>
        <p:nvSpPr>
          <p:cNvPr id="4" name="TextBox 3"/>
          <p:cNvSpPr txBox="1"/>
          <p:nvPr/>
        </p:nvSpPr>
        <p:spPr>
          <a:xfrm>
            <a:off x="708664" y="4372757"/>
            <a:ext cx="7806686" cy="1015663"/>
          </a:xfrm>
          <a:prstGeom prst="rect">
            <a:avLst/>
          </a:prstGeom>
          <a:noFill/>
          <a:ln>
            <a:solidFill>
              <a:schemeClr val="tx1"/>
            </a:solidFill>
          </a:ln>
        </p:spPr>
        <p:txBody>
          <a:bodyPr wrap="square" rtlCol="0">
            <a:spAutoFit/>
          </a:bodyPr>
          <a:lstStyle/>
          <a:p>
            <a:r>
              <a:rPr lang="en-GB" sz="2000" b="1" dirty="0"/>
              <a:t>Interviews explored: </a:t>
            </a:r>
            <a:r>
              <a:rPr lang="en-GB" sz="2000" dirty="0"/>
              <a:t>environmental views; energy behaviours; knowledge and attitude of hydrogen; views of being part of pilot and communication strategy.  </a:t>
            </a:r>
          </a:p>
        </p:txBody>
      </p:sp>
    </p:spTree>
    <p:extLst>
      <p:ext uri="{BB962C8B-B14F-4D97-AF65-F5344CB8AC3E}">
        <p14:creationId xmlns:p14="http://schemas.microsoft.com/office/powerpoint/2010/main" val="4066227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71" y="1033101"/>
            <a:ext cx="7886700" cy="720071"/>
          </a:xfrm>
        </p:spPr>
        <p:txBody>
          <a:bodyPr>
            <a:normAutofit/>
          </a:bodyPr>
          <a:lstStyle/>
          <a:p>
            <a:r>
              <a:rPr lang="en-GB" sz="2400" b="1" dirty="0"/>
              <a:t>Characteristics of sample</a:t>
            </a:r>
          </a:p>
        </p:txBody>
      </p:sp>
      <p:graphicFrame>
        <p:nvGraphicFramePr>
          <p:cNvPr id="5" name="Chart 4"/>
          <p:cNvGraphicFramePr>
            <a:graphicFrameLocks/>
          </p:cNvGraphicFramePr>
          <p:nvPr>
            <p:extLst>
              <p:ext uri="{D42A27DB-BD31-4B8C-83A1-F6EECF244321}">
                <p14:modId xmlns:p14="http://schemas.microsoft.com/office/powerpoint/2010/main" val="2278055082"/>
              </p:ext>
            </p:extLst>
          </p:nvPr>
        </p:nvGraphicFramePr>
        <p:xfrm>
          <a:off x="-292895" y="1851164"/>
          <a:ext cx="3294512" cy="19047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0" y="3853898"/>
          <a:ext cx="2609022" cy="20188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629625345"/>
              </p:ext>
            </p:extLst>
          </p:nvPr>
        </p:nvGraphicFramePr>
        <p:xfrm>
          <a:off x="2424102" y="1868285"/>
          <a:ext cx="3021806" cy="17984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3854016228"/>
              </p:ext>
            </p:extLst>
          </p:nvPr>
        </p:nvGraphicFramePr>
        <p:xfrm>
          <a:off x="2424102" y="3851142"/>
          <a:ext cx="3021806" cy="1890376"/>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5490750" y="1812095"/>
            <a:ext cx="3136115" cy="1631216"/>
          </a:xfrm>
          <a:prstGeom prst="rect">
            <a:avLst/>
          </a:prstGeom>
          <a:noFill/>
        </p:spPr>
        <p:txBody>
          <a:bodyPr wrap="none" rtlCol="0">
            <a:spAutoFit/>
          </a:bodyPr>
          <a:lstStyle/>
          <a:p>
            <a:r>
              <a:rPr lang="en-GB" sz="2000" dirty="0"/>
              <a:t>Mixed sample in terms of:</a:t>
            </a:r>
          </a:p>
          <a:p>
            <a:pPr marL="214313" indent="-214313">
              <a:buFont typeface="Arial" panose="020B0604020202020204" pitchFamily="34" charset="0"/>
              <a:buChar char="•"/>
            </a:pPr>
            <a:r>
              <a:rPr lang="en-GB" sz="2000" dirty="0"/>
              <a:t>Gender</a:t>
            </a:r>
          </a:p>
          <a:p>
            <a:pPr marL="214313" indent="-214313">
              <a:buFont typeface="Arial" panose="020B0604020202020204" pitchFamily="34" charset="0"/>
              <a:buChar char="•"/>
            </a:pPr>
            <a:r>
              <a:rPr lang="en-GB" sz="2000" dirty="0"/>
              <a:t>Housing tenure</a:t>
            </a:r>
          </a:p>
          <a:p>
            <a:pPr marL="214313" indent="-214313">
              <a:buFont typeface="Arial" panose="020B0604020202020204" pitchFamily="34" charset="0"/>
              <a:buChar char="•"/>
            </a:pPr>
            <a:r>
              <a:rPr lang="en-GB" sz="2000" dirty="0"/>
              <a:t>Age of participants</a:t>
            </a:r>
          </a:p>
          <a:p>
            <a:pPr marL="214313" indent="-214313">
              <a:buFont typeface="Arial" panose="020B0604020202020204" pitchFamily="34" charset="0"/>
              <a:buChar char="•"/>
            </a:pPr>
            <a:r>
              <a:rPr lang="en-GB" sz="2000" dirty="0"/>
              <a:t>Length of time in property</a:t>
            </a:r>
          </a:p>
        </p:txBody>
      </p:sp>
      <p:sp>
        <p:nvSpPr>
          <p:cNvPr id="11" name="TextBox 10"/>
          <p:cNvSpPr txBox="1"/>
          <p:nvPr/>
        </p:nvSpPr>
        <p:spPr>
          <a:xfrm>
            <a:off x="5620877" y="4214817"/>
            <a:ext cx="2668936" cy="1323439"/>
          </a:xfrm>
          <a:prstGeom prst="rect">
            <a:avLst/>
          </a:prstGeom>
          <a:noFill/>
        </p:spPr>
        <p:txBody>
          <a:bodyPr wrap="none" rtlCol="0">
            <a:spAutoFit/>
          </a:bodyPr>
          <a:lstStyle/>
          <a:p>
            <a:r>
              <a:rPr lang="en-GB" sz="2000" dirty="0"/>
              <a:t>Resident links to </a:t>
            </a:r>
            <a:r>
              <a:rPr lang="en-GB" sz="2000" dirty="0" err="1"/>
              <a:t>Keele</a:t>
            </a:r>
            <a:r>
              <a:rPr lang="en-GB" sz="2000" dirty="0"/>
              <a:t>:</a:t>
            </a:r>
          </a:p>
          <a:p>
            <a:pPr marL="342900" indent="-342900">
              <a:buFont typeface="Arial" panose="020B0604020202020204" pitchFamily="34" charset="0"/>
              <a:buChar char="•"/>
            </a:pPr>
            <a:r>
              <a:rPr lang="en-GB" sz="2000" dirty="0"/>
              <a:t>Employee</a:t>
            </a:r>
          </a:p>
          <a:p>
            <a:pPr marL="342900" indent="-342900">
              <a:buFont typeface="Arial" panose="020B0604020202020204" pitchFamily="34" charset="0"/>
              <a:buChar char="•"/>
            </a:pPr>
            <a:r>
              <a:rPr lang="en-GB" sz="2000" dirty="0"/>
              <a:t>Partner of employee</a:t>
            </a:r>
          </a:p>
          <a:p>
            <a:pPr marL="342900" indent="-342900">
              <a:buFont typeface="Arial" panose="020B0604020202020204" pitchFamily="34" charset="0"/>
              <a:buChar char="•"/>
            </a:pPr>
            <a:r>
              <a:rPr lang="en-GB" sz="2000" dirty="0"/>
              <a:t>Former employee</a:t>
            </a:r>
          </a:p>
        </p:txBody>
      </p:sp>
    </p:spTree>
    <p:extLst>
      <p:ext uri="{BB962C8B-B14F-4D97-AF65-F5344CB8AC3E}">
        <p14:creationId xmlns:p14="http://schemas.microsoft.com/office/powerpoint/2010/main" val="34894387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537-0F62-46BC-A30E-047A8FF0D996}"/>
              </a:ext>
            </a:extLst>
          </p:cNvPr>
          <p:cNvSpPr>
            <a:spLocks noGrp="1"/>
          </p:cNvSpPr>
          <p:nvPr>
            <p:ph type="title"/>
          </p:nvPr>
        </p:nvSpPr>
        <p:spPr>
          <a:xfrm>
            <a:off x="321883" y="667966"/>
            <a:ext cx="7886700" cy="688232"/>
          </a:xfrm>
        </p:spPr>
        <p:txBody>
          <a:bodyPr>
            <a:normAutofit/>
          </a:bodyPr>
          <a:lstStyle/>
          <a:p>
            <a:r>
              <a:rPr lang="en-GB" sz="2400" dirty="0"/>
              <a:t>Agenda </a:t>
            </a:r>
          </a:p>
        </p:txBody>
      </p:sp>
      <p:sp>
        <p:nvSpPr>
          <p:cNvPr id="3" name="Content Placeholder 2">
            <a:extLst>
              <a:ext uri="{FF2B5EF4-FFF2-40B4-BE49-F238E27FC236}">
                <a16:creationId xmlns:a16="http://schemas.microsoft.com/office/drawing/2014/main" id="{AA3ABAEF-7FC2-49D7-A92B-12D845E9CF48}"/>
              </a:ext>
            </a:extLst>
          </p:cNvPr>
          <p:cNvSpPr>
            <a:spLocks noGrp="1"/>
          </p:cNvSpPr>
          <p:nvPr>
            <p:ph idx="1"/>
          </p:nvPr>
        </p:nvSpPr>
        <p:spPr>
          <a:xfrm>
            <a:off x="234118" y="1356198"/>
            <a:ext cx="7886700" cy="4082691"/>
          </a:xfrm>
        </p:spPr>
        <p:txBody>
          <a:bodyPr>
            <a:normAutofit/>
          </a:bodyPr>
          <a:lstStyle/>
          <a:p>
            <a:r>
              <a:rPr lang="en-GB" sz="2400" dirty="0">
                <a:solidFill>
                  <a:srgbClr val="28ABE7"/>
                </a:solidFill>
              </a:rPr>
              <a:t>Welcome </a:t>
            </a:r>
          </a:p>
          <a:p>
            <a:pPr lvl="1"/>
            <a:r>
              <a:rPr lang="en-GB" sz="2000" dirty="0"/>
              <a:t>Andy Lewis (Cadent)</a:t>
            </a:r>
          </a:p>
          <a:p>
            <a:r>
              <a:rPr lang="en-GB" sz="2400" dirty="0">
                <a:solidFill>
                  <a:srgbClr val="28ABE7"/>
                </a:solidFill>
              </a:rPr>
              <a:t>Introductory video </a:t>
            </a:r>
          </a:p>
          <a:p>
            <a:r>
              <a:rPr lang="en-GB" sz="2400" dirty="0">
                <a:solidFill>
                  <a:srgbClr val="28ABE7"/>
                </a:solidFill>
              </a:rPr>
              <a:t>Project overview </a:t>
            </a:r>
          </a:p>
          <a:p>
            <a:pPr lvl="1"/>
            <a:r>
              <a:rPr lang="en-GB" sz="2000" dirty="0"/>
              <a:t>Dr Chris Manson Whitton (Progressive Energy Ltd) </a:t>
            </a:r>
          </a:p>
          <a:p>
            <a:r>
              <a:rPr lang="en-GB" sz="2400" dirty="0">
                <a:solidFill>
                  <a:srgbClr val="28ABE7"/>
                </a:solidFill>
              </a:rPr>
              <a:t>Customer perspective</a:t>
            </a:r>
          </a:p>
          <a:p>
            <a:pPr lvl="1"/>
            <a:r>
              <a:rPr lang="en-GB" sz="2000" dirty="0"/>
              <a:t>Prof Zoe Robinson (Keele University)</a:t>
            </a:r>
          </a:p>
          <a:p>
            <a:r>
              <a:rPr lang="en-GB" sz="2400" dirty="0">
                <a:solidFill>
                  <a:srgbClr val="28ABE7"/>
                </a:solidFill>
              </a:rPr>
              <a:t>Question &amp; Answer session </a:t>
            </a:r>
          </a:p>
          <a:p>
            <a:pPr lvl="1"/>
            <a:r>
              <a:rPr lang="en-GB" sz="2000" dirty="0">
                <a:solidFill>
                  <a:schemeClr val="accent6"/>
                </a:solidFill>
              </a:rPr>
              <a:t>Consortium panel </a:t>
            </a:r>
          </a:p>
          <a:p>
            <a:pPr lvl="1"/>
            <a:r>
              <a:rPr lang="en-GB" sz="2000" dirty="0">
                <a:solidFill>
                  <a:schemeClr val="accent6"/>
                </a:solidFill>
              </a:rPr>
              <a:t>All questions via the ‘chat’ function </a:t>
            </a:r>
            <a:endParaRPr lang="en-GB" dirty="0"/>
          </a:p>
        </p:txBody>
      </p:sp>
      <p:pic>
        <p:nvPicPr>
          <p:cNvPr id="4" name="Picture 3">
            <a:extLst>
              <a:ext uri="{FF2B5EF4-FFF2-40B4-BE49-F238E27FC236}">
                <a16:creationId xmlns:a16="http://schemas.microsoft.com/office/drawing/2014/main" id="{F3BA6236-67FE-4C1F-83A5-2F1BF93520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100" y="5927812"/>
            <a:ext cx="1266651" cy="383066"/>
          </a:xfrm>
          <a:prstGeom prst="rect">
            <a:avLst/>
          </a:prstGeom>
        </p:spPr>
      </p:pic>
      <p:pic>
        <p:nvPicPr>
          <p:cNvPr id="5" name="Picture 4">
            <a:extLst>
              <a:ext uri="{FF2B5EF4-FFF2-40B4-BE49-F238E27FC236}">
                <a16:creationId xmlns:a16="http://schemas.microsoft.com/office/drawing/2014/main" id="{88917D65-800E-4468-A126-33BFAAB97B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7913" y="5947268"/>
            <a:ext cx="1408219" cy="363610"/>
          </a:xfrm>
          <a:prstGeom prst="rect">
            <a:avLst/>
          </a:prstGeom>
        </p:spPr>
      </p:pic>
      <p:pic>
        <p:nvPicPr>
          <p:cNvPr id="7" name="Picture 6">
            <a:extLst>
              <a:ext uri="{FF2B5EF4-FFF2-40B4-BE49-F238E27FC236}">
                <a16:creationId xmlns:a16="http://schemas.microsoft.com/office/drawing/2014/main" id="{8BECFB6F-32E9-41BF-88FB-5980F4E0D9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8585" y="5762474"/>
            <a:ext cx="993138" cy="548404"/>
          </a:xfrm>
          <a:prstGeom prst="rect">
            <a:avLst/>
          </a:prstGeom>
        </p:spPr>
      </p:pic>
      <p:pic>
        <p:nvPicPr>
          <p:cNvPr id="8" name="Picture 7">
            <a:extLst>
              <a:ext uri="{FF2B5EF4-FFF2-40B4-BE49-F238E27FC236}">
                <a16:creationId xmlns:a16="http://schemas.microsoft.com/office/drawing/2014/main" id="{2CFA176C-F39F-428C-AC67-AD0E35E008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2966" y="5794833"/>
            <a:ext cx="585832" cy="622804"/>
          </a:xfrm>
          <a:prstGeom prst="rect">
            <a:avLst/>
          </a:prstGeom>
        </p:spPr>
      </p:pic>
      <p:pic>
        <p:nvPicPr>
          <p:cNvPr id="9" name="Picture 8">
            <a:extLst>
              <a:ext uri="{FF2B5EF4-FFF2-40B4-BE49-F238E27FC236}">
                <a16:creationId xmlns:a16="http://schemas.microsoft.com/office/drawing/2014/main" id="{27A72978-26AE-415D-8F43-1AF65ED6C9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5632" y="5799014"/>
            <a:ext cx="793903" cy="622108"/>
          </a:xfrm>
          <a:prstGeom prst="rect">
            <a:avLst/>
          </a:prstGeom>
        </p:spPr>
      </p:pic>
      <p:pic>
        <p:nvPicPr>
          <p:cNvPr id="10" name="Picture 9">
            <a:extLst>
              <a:ext uri="{FF2B5EF4-FFF2-40B4-BE49-F238E27FC236}">
                <a16:creationId xmlns:a16="http://schemas.microsoft.com/office/drawing/2014/main" id="{FF7A3600-3528-4F37-8BAC-553841357E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37198" y="5780023"/>
            <a:ext cx="1083392" cy="632701"/>
          </a:xfrm>
          <a:prstGeom prst="rect">
            <a:avLst/>
          </a:prstGeom>
        </p:spPr>
      </p:pic>
    </p:spTree>
    <p:extLst>
      <p:ext uri="{BB962C8B-B14F-4D97-AF65-F5344CB8AC3E}">
        <p14:creationId xmlns:p14="http://schemas.microsoft.com/office/powerpoint/2010/main" val="3283961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Results: key areas </a:t>
            </a:r>
          </a:p>
        </p:txBody>
      </p:sp>
      <p:sp>
        <p:nvSpPr>
          <p:cNvPr id="4" name="Content Placeholder 3"/>
          <p:cNvSpPr>
            <a:spLocks noGrp="1"/>
          </p:cNvSpPr>
          <p:nvPr>
            <p:ph idx="1"/>
          </p:nvPr>
        </p:nvSpPr>
        <p:spPr>
          <a:xfrm>
            <a:off x="628650" y="2094272"/>
            <a:ext cx="7886700" cy="2283050"/>
          </a:xfrm>
        </p:spPr>
        <p:txBody>
          <a:bodyPr>
            <a:normAutofit/>
          </a:bodyPr>
          <a:lstStyle/>
          <a:p>
            <a:pPr marL="385763" indent="-385763">
              <a:buFont typeface="+mj-lt"/>
              <a:buAutoNum type="arabicPeriod"/>
            </a:pPr>
            <a:r>
              <a:rPr lang="en-GB" sz="2400" dirty="0"/>
              <a:t>What did people think about taking part in the demonstration? </a:t>
            </a:r>
          </a:p>
          <a:p>
            <a:pPr marL="385763" indent="-385763">
              <a:buFont typeface="+mj-lt"/>
              <a:buAutoNum type="arabicPeriod"/>
            </a:pPr>
            <a:r>
              <a:rPr lang="en-GB" sz="2400" dirty="0"/>
              <a:t>Concerns, reassurances and trust</a:t>
            </a:r>
          </a:p>
          <a:p>
            <a:pPr marL="385763" indent="-385763">
              <a:buFont typeface="+mj-lt"/>
              <a:buAutoNum type="arabicPeriod"/>
            </a:pPr>
            <a:r>
              <a:rPr lang="en-GB" sz="2400" dirty="0"/>
              <a:t>Communications</a:t>
            </a:r>
          </a:p>
        </p:txBody>
      </p:sp>
    </p:spTree>
    <p:extLst>
      <p:ext uri="{BB962C8B-B14F-4D97-AF65-F5344CB8AC3E}">
        <p14:creationId xmlns:p14="http://schemas.microsoft.com/office/powerpoint/2010/main" val="20075151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06" y="2239308"/>
            <a:ext cx="7886700" cy="994172"/>
          </a:xfrm>
        </p:spPr>
        <p:txBody>
          <a:bodyPr>
            <a:normAutofit/>
          </a:bodyPr>
          <a:lstStyle/>
          <a:p>
            <a:r>
              <a:rPr lang="en-GB" sz="2400" b="1" dirty="0"/>
              <a:t>1) What did people think about taking part in the </a:t>
            </a:r>
            <a:r>
              <a:rPr lang="en-GB" sz="2400" dirty="0"/>
              <a:t>demonstration</a:t>
            </a:r>
            <a:r>
              <a:rPr lang="en-GB" sz="2400" b="1" dirty="0"/>
              <a:t>?</a:t>
            </a:r>
          </a:p>
        </p:txBody>
      </p:sp>
    </p:spTree>
    <p:extLst>
      <p:ext uri="{BB962C8B-B14F-4D97-AF65-F5344CB8AC3E}">
        <p14:creationId xmlns:p14="http://schemas.microsoft.com/office/powerpoint/2010/main" val="2458381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8175967" cy="994172"/>
          </a:xfrm>
        </p:spPr>
        <p:txBody>
          <a:bodyPr>
            <a:normAutofit/>
          </a:bodyPr>
          <a:lstStyle/>
          <a:p>
            <a:r>
              <a:rPr lang="en-GB" sz="2400" b="1" dirty="0"/>
              <a:t>1.1 Generally (very) positive views about taking part</a:t>
            </a:r>
          </a:p>
        </p:txBody>
      </p:sp>
      <p:sp>
        <p:nvSpPr>
          <p:cNvPr id="3" name="Content Placeholder 2"/>
          <p:cNvSpPr>
            <a:spLocks noGrp="1"/>
          </p:cNvSpPr>
          <p:nvPr>
            <p:ph idx="1"/>
          </p:nvPr>
        </p:nvSpPr>
        <p:spPr>
          <a:xfrm>
            <a:off x="364002" y="2249952"/>
            <a:ext cx="8540848" cy="3334043"/>
          </a:xfrm>
          <a:noFill/>
        </p:spPr>
        <p:txBody>
          <a:bodyPr>
            <a:normAutofit/>
          </a:bodyPr>
          <a:lstStyle/>
          <a:p>
            <a:pPr marL="0" indent="0">
              <a:buNone/>
            </a:pPr>
            <a:r>
              <a:rPr lang="en-GB" sz="2000" dirty="0"/>
              <a:t>The majority of participants were supportive of the demonstration – more than just ‘acceptance’.</a:t>
            </a:r>
          </a:p>
          <a:p>
            <a:pPr marL="0" indent="0" algn="ctr">
              <a:buNone/>
            </a:pPr>
            <a:r>
              <a:rPr lang="en-GB" sz="2000" i="1" dirty="0">
                <a:solidFill>
                  <a:srgbClr val="28ABE7"/>
                </a:solidFill>
              </a:rPr>
              <a:t>“I was really positive about it, I thought it was an excellent thing, yeah.”</a:t>
            </a:r>
          </a:p>
          <a:p>
            <a:pPr marL="0" indent="0">
              <a:buNone/>
            </a:pPr>
            <a:endParaRPr lang="en-GB" sz="2000" dirty="0"/>
          </a:p>
          <a:p>
            <a:pPr marL="0" indent="0">
              <a:buNone/>
            </a:pPr>
            <a:r>
              <a:rPr lang="en-GB" sz="2000" dirty="0"/>
              <a:t>Some genuine excitement about being part of it:</a:t>
            </a:r>
          </a:p>
          <a:p>
            <a:pPr marL="0" indent="0" algn="ctr">
              <a:buNone/>
            </a:pPr>
            <a:r>
              <a:rPr lang="en-GB" sz="2000" i="1" dirty="0">
                <a:solidFill>
                  <a:srgbClr val="28ABE7"/>
                </a:solidFill>
              </a:rPr>
              <a:t>“Just excited. I was excited as you can be about hydrogen gas.”</a:t>
            </a:r>
          </a:p>
          <a:p>
            <a:pPr marL="0" indent="0" algn="ctr">
              <a:buNone/>
            </a:pPr>
            <a:r>
              <a:rPr lang="en-GB" sz="2000" i="1" dirty="0">
                <a:solidFill>
                  <a:srgbClr val="28ABE7"/>
                </a:solidFill>
              </a:rPr>
              <a:t>“You’re part of it. Stuck with it. I feel like a balloon was, like, swelling up in my chest, I was very proud.”</a:t>
            </a:r>
          </a:p>
          <a:p>
            <a:pPr marL="0" indent="0" algn="ctr">
              <a:buNone/>
            </a:pPr>
            <a:endParaRPr lang="en-GB" sz="2000" dirty="0"/>
          </a:p>
          <a:p>
            <a:endParaRPr lang="en-GB" sz="2000" dirty="0"/>
          </a:p>
        </p:txBody>
      </p:sp>
    </p:spTree>
    <p:extLst>
      <p:ext uri="{BB962C8B-B14F-4D97-AF65-F5344CB8AC3E}">
        <p14:creationId xmlns:p14="http://schemas.microsoft.com/office/powerpoint/2010/main" val="2445588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43" y="1220724"/>
            <a:ext cx="8779999" cy="1207008"/>
          </a:xfrm>
        </p:spPr>
        <p:txBody>
          <a:bodyPr>
            <a:normAutofit/>
          </a:bodyPr>
          <a:lstStyle/>
          <a:p>
            <a:r>
              <a:rPr lang="en-GB" sz="2400" b="1" dirty="0"/>
              <a:t>1.2 Participants valued the environmental and minimal disruption benefits</a:t>
            </a:r>
          </a:p>
        </p:txBody>
      </p:sp>
      <p:sp>
        <p:nvSpPr>
          <p:cNvPr id="3" name="Content Placeholder 2"/>
          <p:cNvSpPr>
            <a:spLocks noGrp="1"/>
          </p:cNvSpPr>
          <p:nvPr>
            <p:ph idx="1"/>
          </p:nvPr>
        </p:nvSpPr>
        <p:spPr>
          <a:xfrm>
            <a:off x="388617" y="2479690"/>
            <a:ext cx="8540848" cy="3299498"/>
          </a:xfrm>
        </p:spPr>
        <p:txBody>
          <a:bodyPr>
            <a:noAutofit/>
          </a:bodyPr>
          <a:lstStyle/>
          <a:p>
            <a:pPr marL="0" indent="0">
              <a:buNone/>
            </a:pPr>
            <a:r>
              <a:rPr lang="en-GB" sz="2000" dirty="0"/>
              <a:t>Supportive of the environmental benefits of the project:</a:t>
            </a:r>
          </a:p>
          <a:p>
            <a:pPr marL="0" indent="0" algn="ctr">
              <a:buNone/>
            </a:pPr>
            <a:r>
              <a:rPr lang="en-GB" sz="2000" i="1" dirty="0">
                <a:solidFill>
                  <a:srgbClr val="28ABE7"/>
                </a:solidFill>
              </a:rPr>
              <a:t>“I think that the planet is heading rapidly towards, well, just the end of it. So, I think it’s very, very serious indeed, the whole </a:t>
            </a:r>
            <a:r>
              <a:rPr lang="en-GB" sz="2000" i="1" dirty="0" err="1">
                <a:solidFill>
                  <a:srgbClr val="28ABE7"/>
                </a:solidFill>
              </a:rPr>
              <a:t>HyDeploy</a:t>
            </a:r>
            <a:r>
              <a:rPr lang="en-GB" sz="2000" i="1" dirty="0">
                <a:solidFill>
                  <a:srgbClr val="28ABE7"/>
                </a:solidFill>
              </a:rPr>
              <a:t> thing is an important part of that.”</a:t>
            </a:r>
          </a:p>
          <a:p>
            <a:pPr marL="0" indent="0">
              <a:buNone/>
            </a:pPr>
            <a:r>
              <a:rPr lang="en-GB" sz="2000" dirty="0"/>
              <a:t>Appreciated the minimal disruption and effort required to ‘do something good:’</a:t>
            </a:r>
            <a:endParaRPr lang="en-GB" sz="2000" dirty="0">
              <a:solidFill>
                <a:srgbClr val="28ABE7"/>
              </a:solidFill>
            </a:endParaRPr>
          </a:p>
          <a:p>
            <a:pPr marL="0" indent="0" algn="ctr">
              <a:buNone/>
            </a:pPr>
            <a:r>
              <a:rPr lang="en-GB" sz="2000" dirty="0">
                <a:solidFill>
                  <a:srgbClr val="28ABE7"/>
                </a:solidFill>
              </a:rPr>
              <a:t>“</a:t>
            </a:r>
            <a:r>
              <a:rPr lang="en-GB" sz="2000" i="1" dirty="0">
                <a:solidFill>
                  <a:srgbClr val="28ABE7"/>
                </a:solidFill>
              </a:rPr>
              <a:t>Thinking about how little I’ve had to think about it means that’s part of why it’s such a great project…the work is not put in by the consumer…oh I’m contributing by doing nothing. Where else do you get to do that?</a:t>
            </a:r>
            <a:r>
              <a:rPr lang="en-GB" sz="2000" dirty="0">
                <a:solidFill>
                  <a:srgbClr val="28ABE7"/>
                </a:solidFill>
              </a:rPr>
              <a:t>” </a:t>
            </a:r>
          </a:p>
          <a:p>
            <a:endParaRPr lang="en-GB" sz="2000" dirty="0"/>
          </a:p>
        </p:txBody>
      </p:sp>
    </p:spTree>
    <p:extLst>
      <p:ext uri="{BB962C8B-B14F-4D97-AF65-F5344CB8AC3E}">
        <p14:creationId xmlns:p14="http://schemas.microsoft.com/office/powerpoint/2010/main" val="34483312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1.3 But little real technical or scientific understanding of the project</a:t>
            </a:r>
          </a:p>
        </p:txBody>
      </p:sp>
      <p:sp>
        <p:nvSpPr>
          <p:cNvPr id="3" name="Content Placeholder 2"/>
          <p:cNvSpPr>
            <a:spLocks noGrp="1"/>
          </p:cNvSpPr>
          <p:nvPr>
            <p:ph idx="1"/>
          </p:nvPr>
        </p:nvSpPr>
        <p:spPr/>
        <p:txBody>
          <a:bodyPr>
            <a:normAutofit/>
          </a:bodyPr>
          <a:lstStyle/>
          <a:p>
            <a:endParaRPr lang="en-GB" sz="2000" dirty="0"/>
          </a:p>
          <a:p>
            <a:pPr marL="0" indent="0">
              <a:buNone/>
            </a:pPr>
            <a:r>
              <a:rPr lang="en-GB" sz="2000" dirty="0"/>
              <a:t>Most accepted that the project was a positive thing but demonstrated limited understanding of the technical and scientific aspects:</a:t>
            </a:r>
            <a:endParaRPr lang="en-GB" sz="2000" dirty="0">
              <a:solidFill>
                <a:srgbClr val="28ABE7"/>
              </a:solidFill>
            </a:endParaRPr>
          </a:p>
          <a:p>
            <a:pPr marL="0" indent="0" algn="ctr">
              <a:buNone/>
            </a:pPr>
            <a:r>
              <a:rPr lang="en-GB" sz="2000" i="1" dirty="0">
                <a:solidFill>
                  <a:srgbClr val="28ABE7"/>
                </a:solidFill>
              </a:rPr>
              <a:t>“I mean apparently it’s good for the environment and therefore it’s good, although I don’t really understand how it’s good for the environment, so I’m not really in a position to assess how good it is…” </a:t>
            </a:r>
            <a:endParaRPr lang="en-GB" sz="2000" dirty="0">
              <a:solidFill>
                <a:srgbClr val="28ABE7"/>
              </a:solidFill>
            </a:endParaRPr>
          </a:p>
        </p:txBody>
      </p:sp>
    </p:spTree>
    <p:extLst>
      <p:ext uri="{BB962C8B-B14F-4D97-AF65-F5344CB8AC3E}">
        <p14:creationId xmlns:p14="http://schemas.microsoft.com/office/powerpoint/2010/main" val="39497669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1.4 Some initial anxiety, but this decreased over time</a:t>
            </a:r>
          </a:p>
        </p:txBody>
      </p:sp>
      <p:sp>
        <p:nvSpPr>
          <p:cNvPr id="3" name="Content Placeholder 2"/>
          <p:cNvSpPr>
            <a:spLocks noGrp="1"/>
          </p:cNvSpPr>
          <p:nvPr>
            <p:ph idx="1"/>
          </p:nvPr>
        </p:nvSpPr>
        <p:spPr>
          <a:xfrm>
            <a:off x="565346" y="2316150"/>
            <a:ext cx="7886700" cy="3263504"/>
          </a:xfrm>
        </p:spPr>
        <p:txBody>
          <a:bodyPr>
            <a:normAutofit/>
          </a:bodyPr>
          <a:lstStyle/>
          <a:p>
            <a:pPr marL="0" indent="0">
              <a:buNone/>
            </a:pPr>
            <a:r>
              <a:rPr lang="en-GB" sz="2000" dirty="0"/>
              <a:t>Reports of initial anxiety but that this decreased over time:</a:t>
            </a:r>
            <a:endParaRPr lang="en-GB" sz="2000" dirty="0">
              <a:solidFill>
                <a:srgbClr val="28ABE7"/>
              </a:solidFill>
            </a:endParaRPr>
          </a:p>
          <a:p>
            <a:pPr marL="0" indent="0" algn="ctr">
              <a:buNone/>
            </a:pPr>
            <a:r>
              <a:rPr lang="en-GB" sz="2000" i="1" dirty="0">
                <a:solidFill>
                  <a:srgbClr val="28ABE7"/>
                </a:solidFill>
              </a:rPr>
              <a:t>“I think there was this initial kind of flurry of anxiety and yeah concern that they were going to have this enforced on them, you know, how experimental was it, was it going to actually do what they said it was going to do, why were they doing it, </a:t>
            </a:r>
            <a:r>
              <a:rPr lang="en-GB" sz="2000" b="1" i="1" dirty="0">
                <a:solidFill>
                  <a:srgbClr val="28ABE7"/>
                </a:solidFill>
              </a:rPr>
              <a:t>a little bit of suspicion I suppose and anxiety but, you know, I think that’s largely died away </a:t>
            </a:r>
            <a:r>
              <a:rPr lang="en-GB" sz="2000" i="1" dirty="0">
                <a:solidFill>
                  <a:srgbClr val="28ABE7"/>
                </a:solidFill>
              </a:rPr>
              <a:t>and I think everyone that I've spoken to now assumes that it will be rolled out to other places and that’s fine - a good thing.  I think that’s the sort of assumption.”</a:t>
            </a:r>
            <a:endParaRPr lang="en-GB" sz="2000" dirty="0">
              <a:solidFill>
                <a:srgbClr val="28ABE7"/>
              </a:solidFill>
            </a:endParaRPr>
          </a:p>
          <a:p>
            <a:endParaRPr lang="en-GB" sz="2000" dirty="0"/>
          </a:p>
        </p:txBody>
      </p:sp>
    </p:spTree>
    <p:extLst>
      <p:ext uri="{BB962C8B-B14F-4D97-AF65-F5344CB8AC3E}">
        <p14:creationId xmlns:p14="http://schemas.microsoft.com/office/powerpoint/2010/main" val="6131792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44277"/>
            <a:ext cx="7886700" cy="994172"/>
          </a:xfrm>
        </p:spPr>
        <p:txBody>
          <a:bodyPr>
            <a:normAutofit/>
          </a:bodyPr>
          <a:lstStyle/>
          <a:p>
            <a:r>
              <a:rPr lang="en-GB" sz="2400" b="1" dirty="0"/>
              <a:t>2) Concerns, reassurances and trust</a:t>
            </a:r>
            <a:br>
              <a:rPr lang="en-GB" sz="2400" b="1" dirty="0"/>
            </a:br>
            <a:endParaRPr lang="en-GB" sz="2400" b="1" dirty="0"/>
          </a:p>
        </p:txBody>
      </p:sp>
    </p:spTree>
    <p:extLst>
      <p:ext uri="{BB962C8B-B14F-4D97-AF65-F5344CB8AC3E}">
        <p14:creationId xmlns:p14="http://schemas.microsoft.com/office/powerpoint/2010/main" val="34299925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2.1 Anxiety about Safety</a:t>
            </a:r>
          </a:p>
        </p:txBody>
      </p:sp>
      <p:sp>
        <p:nvSpPr>
          <p:cNvPr id="3" name="Content Placeholder 2"/>
          <p:cNvSpPr>
            <a:spLocks noGrp="1"/>
          </p:cNvSpPr>
          <p:nvPr>
            <p:ph idx="1"/>
          </p:nvPr>
        </p:nvSpPr>
        <p:spPr>
          <a:xfrm>
            <a:off x="628650" y="2226469"/>
            <a:ext cx="8154866" cy="3420830"/>
          </a:xfrm>
        </p:spPr>
        <p:txBody>
          <a:bodyPr>
            <a:normAutofit fontScale="70000" lnSpcReduction="20000"/>
          </a:bodyPr>
          <a:lstStyle/>
          <a:p>
            <a:pPr marL="0" indent="0">
              <a:buNone/>
            </a:pPr>
            <a:r>
              <a:rPr lang="en-GB" dirty="0"/>
              <a:t>Most commonly voiced concerns were about hydrogen as an explosive gas</a:t>
            </a:r>
          </a:p>
          <a:p>
            <a:pPr marL="0" indent="0" algn="ctr">
              <a:buNone/>
            </a:pPr>
            <a:r>
              <a:rPr lang="en-GB" i="1" dirty="0">
                <a:solidFill>
                  <a:srgbClr val="28ABE7"/>
                </a:solidFill>
              </a:rPr>
              <a:t>“Safety, yeah that was the other thing that I remember being concerned about just, you know, is this going to make my house more likely to blow up. So I think there was a bit of concern about safety.” </a:t>
            </a:r>
          </a:p>
          <a:p>
            <a:pPr marL="0" indent="0" algn="ctr">
              <a:buNone/>
            </a:pPr>
            <a:endParaRPr lang="en-GB" i="1" dirty="0">
              <a:solidFill>
                <a:srgbClr val="28ABE7"/>
              </a:solidFill>
            </a:endParaRPr>
          </a:p>
          <a:p>
            <a:pPr marL="0" indent="0" algn="ctr">
              <a:buNone/>
            </a:pPr>
            <a:r>
              <a:rPr lang="en-GB" i="1" dirty="0">
                <a:solidFill>
                  <a:srgbClr val="28ABE7"/>
                </a:solidFill>
              </a:rPr>
              <a:t> “hydrogen has a risk and it would be nice to know, for example, what happens if the power plant blows up? … obviously I don’t want the house blowing up”</a:t>
            </a:r>
          </a:p>
          <a:p>
            <a:pPr marL="0" indent="0" algn="ctr">
              <a:buNone/>
            </a:pPr>
            <a:endParaRPr lang="en-GB" i="1" dirty="0">
              <a:solidFill>
                <a:srgbClr val="28ABE7"/>
              </a:solidFill>
            </a:endParaRPr>
          </a:p>
          <a:p>
            <a:pPr marL="0" indent="0" algn="ctr">
              <a:buNone/>
            </a:pPr>
            <a:r>
              <a:rPr lang="en-GB" i="1" dirty="0">
                <a:solidFill>
                  <a:srgbClr val="28ABE7"/>
                </a:solidFill>
              </a:rPr>
              <a:t>“Someone quoted the hydrogen bomb quote at me which is ridiculous.”</a:t>
            </a:r>
          </a:p>
          <a:p>
            <a:pPr marL="0" indent="0" algn="ctr">
              <a:buNone/>
            </a:pPr>
            <a:endParaRPr lang="en-GB" dirty="0"/>
          </a:p>
        </p:txBody>
      </p:sp>
    </p:spTree>
    <p:extLst>
      <p:ext uri="{BB962C8B-B14F-4D97-AF65-F5344CB8AC3E}">
        <p14:creationId xmlns:p14="http://schemas.microsoft.com/office/powerpoint/2010/main" val="3842872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2.2 Concern about being part of a pilot</a:t>
            </a:r>
          </a:p>
        </p:txBody>
      </p:sp>
      <p:sp>
        <p:nvSpPr>
          <p:cNvPr id="3" name="Content Placeholder 2"/>
          <p:cNvSpPr>
            <a:spLocks noGrp="1"/>
          </p:cNvSpPr>
          <p:nvPr>
            <p:ph idx="1"/>
          </p:nvPr>
        </p:nvSpPr>
        <p:spPr/>
        <p:txBody>
          <a:bodyPr>
            <a:normAutofit/>
          </a:bodyPr>
          <a:lstStyle/>
          <a:p>
            <a:pPr marL="0" indent="0">
              <a:buNone/>
            </a:pPr>
            <a:r>
              <a:rPr lang="en-GB" sz="2000" dirty="0"/>
              <a:t>Some uncertainty and anxiety about what aspects were being tested</a:t>
            </a:r>
          </a:p>
          <a:p>
            <a:pPr marL="0" indent="0" algn="ctr">
              <a:buNone/>
            </a:pPr>
            <a:r>
              <a:rPr lang="en-GB" sz="2000" i="1" dirty="0">
                <a:solidFill>
                  <a:srgbClr val="28ABE7"/>
                </a:solidFill>
              </a:rPr>
              <a:t>“What the dangers are, I don’t know. But I know that it’s—if they are testing it, it’s because it cannot be deployed immediately everywhere.”</a:t>
            </a:r>
            <a:r>
              <a:rPr lang="en-GB" sz="2000" dirty="0">
                <a:solidFill>
                  <a:srgbClr val="28ABE7"/>
                </a:solidFill>
              </a:rPr>
              <a:t> </a:t>
            </a:r>
          </a:p>
          <a:p>
            <a:pPr marL="0" indent="0" algn="ctr">
              <a:buNone/>
            </a:pPr>
            <a:endParaRPr lang="en-GB" sz="2000" dirty="0">
              <a:solidFill>
                <a:srgbClr val="28ABE7"/>
              </a:solidFill>
            </a:endParaRPr>
          </a:p>
          <a:p>
            <a:pPr marL="0" indent="0">
              <a:buNone/>
            </a:pPr>
            <a:r>
              <a:rPr lang="en-GB" sz="2000" dirty="0"/>
              <a:t>Some unhappiness about the inability to opt out of the pilot</a:t>
            </a:r>
          </a:p>
          <a:p>
            <a:pPr marL="0" indent="0" algn="ctr">
              <a:buNone/>
            </a:pPr>
            <a:r>
              <a:rPr lang="en-GB" sz="2000" i="1" dirty="0">
                <a:solidFill>
                  <a:srgbClr val="28ABE7"/>
                </a:solidFill>
              </a:rPr>
              <a:t>“I think </a:t>
            </a:r>
            <a:r>
              <a:rPr lang="en-GB" sz="2000" i="1" dirty="0" err="1">
                <a:solidFill>
                  <a:srgbClr val="28ABE7"/>
                </a:solidFill>
              </a:rPr>
              <a:t>Keele</a:t>
            </a:r>
            <a:r>
              <a:rPr lang="en-GB" sz="2000" i="1" dirty="0">
                <a:solidFill>
                  <a:srgbClr val="28ABE7"/>
                </a:solidFill>
              </a:rPr>
              <a:t> should be wary of forcing people to have changes to their houses.” </a:t>
            </a:r>
          </a:p>
          <a:p>
            <a:pPr marL="0" indent="0" algn="ctr">
              <a:buNone/>
            </a:pPr>
            <a:r>
              <a:rPr lang="en-GB" sz="2000" i="1" dirty="0">
                <a:solidFill>
                  <a:srgbClr val="28ABE7"/>
                </a:solidFill>
              </a:rPr>
              <a:t>“No choice was given and it was not explained why there was no choice.”</a:t>
            </a:r>
            <a:endParaRPr lang="en-GB" sz="2000" dirty="0">
              <a:solidFill>
                <a:srgbClr val="28ABE7"/>
              </a:solidFill>
            </a:endParaRPr>
          </a:p>
        </p:txBody>
      </p:sp>
    </p:spTree>
    <p:extLst>
      <p:ext uri="{BB962C8B-B14F-4D97-AF65-F5344CB8AC3E}">
        <p14:creationId xmlns:p14="http://schemas.microsoft.com/office/powerpoint/2010/main" val="6724219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58" y="1004485"/>
            <a:ext cx="7886700" cy="797060"/>
          </a:xfrm>
        </p:spPr>
        <p:txBody>
          <a:bodyPr>
            <a:normAutofit/>
          </a:bodyPr>
          <a:lstStyle/>
          <a:p>
            <a:r>
              <a:rPr lang="en-GB" sz="2400" b="1" dirty="0"/>
              <a:t>2.3 Reassurance and trust</a:t>
            </a:r>
          </a:p>
        </p:txBody>
      </p:sp>
      <p:sp>
        <p:nvSpPr>
          <p:cNvPr id="3" name="Content Placeholder 2"/>
          <p:cNvSpPr>
            <a:spLocks noGrp="1"/>
          </p:cNvSpPr>
          <p:nvPr>
            <p:ph idx="1"/>
          </p:nvPr>
        </p:nvSpPr>
        <p:spPr>
          <a:xfrm>
            <a:off x="391258" y="2127230"/>
            <a:ext cx="7886700" cy="3263504"/>
          </a:xfrm>
        </p:spPr>
        <p:txBody>
          <a:bodyPr>
            <a:noAutofit/>
          </a:bodyPr>
          <a:lstStyle/>
          <a:p>
            <a:pPr marL="0" indent="0">
              <a:buNone/>
            </a:pPr>
            <a:r>
              <a:rPr lang="en-GB" sz="2000" dirty="0">
                <a:solidFill>
                  <a:srgbClr val="28ABE7"/>
                </a:solidFill>
              </a:rPr>
              <a:t>Ability for one-to-one communication reduced anxiety for some:</a:t>
            </a:r>
            <a:endParaRPr lang="en-GB" sz="2000" dirty="0"/>
          </a:p>
          <a:p>
            <a:pPr marL="0" indent="0" algn="ctr">
              <a:buNone/>
            </a:pPr>
            <a:r>
              <a:rPr lang="en-GB" sz="2000" dirty="0"/>
              <a:t>“</a:t>
            </a:r>
            <a:r>
              <a:rPr lang="en-GB" sz="2000" i="1" dirty="0"/>
              <a:t>Knowing people who went to some of the open sessions and actually talked to people and felt reassured and having those conversations with people was also quite important …I think having those drop-in sessions and explaining things was quite helpful as well.</a:t>
            </a:r>
            <a:r>
              <a:rPr lang="en-GB" sz="2000" dirty="0"/>
              <a:t>” </a:t>
            </a:r>
          </a:p>
          <a:p>
            <a:pPr marL="0" indent="0">
              <a:buNone/>
            </a:pPr>
            <a:endParaRPr lang="en-GB" sz="2000" dirty="0">
              <a:solidFill>
                <a:schemeClr val="bg2">
                  <a:lumMod val="50000"/>
                </a:schemeClr>
              </a:solidFill>
            </a:endParaRPr>
          </a:p>
          <a:p>
            <a:pPr marL="0" indent="0">
              <a:buNone/>
            </a:pPr>
            <a:r>
              <a:rPr lang="en-GB" sz="2000" dirty="0">
                <a:solidFill>
                  <a:srgbClr val="28ABE7"/>
                </a:solidFill>
              </a:rPr>
              <a:t>Some implicit trust that the project would be safe:</a:t>
            </a:r>
          </a:p>
          <a:p>
            <a:pPr marL="0" indent="0" algn="ctr">
              <a:buNone/>
            </a:pPr>
            <a:r>
              <a:rPr lang="en-GB" sz="2000" i="1" dirty="0"/>
              <a:t>“I knew that for the project to get to this stage, it would be safe” </a:t>
            </a:r>
          </a:p>
          <a:p>
            <a:pPr marL="0" indent="0" algn="ctr">
              <a:buNone/>
            </a:pPr>
            <a:r>
              <a:rPr lang="en-GB" sz="2000" i="1" dirty="0"/>
              <a:t>“I do have a basic level of trust that the university will not be suggesting doing something that is likely to be harmful to me</a:t>
            </a:r>
            <a:r>
              <a:rPr lang="en-GB" sz="2000" dirty="0"/>
              <a:t>”</a:t>
            </a:r>
          </a:p>
          <a:p>
            <a:endParaRPr lang="en-GB" sz="2000" dirty="0"/>
          </a:p>
        </p:txBody>
      </p:sp>
    </p:spTree>
    <p:extLst>
      <p:ext uri="{BB962C8B-B14F-4D97-AF65-F5344CB8AC3E}">
        <p14:creationId xmlns:p14="http://schemas.microsoft.com/office/powerpoint/2010/main" val="20744478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MS007239 - F6913 - Cadent HyDeploy - v006">
            <a:hlinkClick r:id="" action="ppaction://media"/>
            <a:extLst>
              <a:ext uri="{FF2B5EF4-FFF2-40B4-BE49-F238E27FC236}">
                <a16:creationId xmlns:a16="http://schemas.microsoft.com/office/drawing/2014/main" id="{9E487AA9-F910-4F06-9D95-86A9CC0DD61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13366633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1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260481"/>
            <a:ext cx="7996955" cy="1207008"/>
          </a:xfrm>
        </p:spPr>
        <p:txBody>
          <a:bodyPr>
            <a:normAutofit/>
          </a:bodyPr>
          <a:lstStyle/>
          <a:p>
            <a:r>
              <a:rPr lang="en-GB" sz="2400" b="1" dirty="0"/>
              <a:t>2.4 What about concerns about cost?</a:t>
            </a:r>
          </a:p>
        </p:txBody>
      </p:sp>
      <p:sp>
        <p:nvSpPr>
          <p:cNvPr id="3" name="Content Placeholder 2"/>
          <p:cNvSpPr>
            <a:spLocks noGrp="1"/>
          </p:cNvSpPr>
          <p:nvPr>
            <p:ph idx="1"/>
          </p:nvPr>
        </p:nvSpPr>
        <p:spPr>
          <a:xfrm>
            <a:off x="800100" y="2685698"/>
            <a:ext cx="7543800" cy="3038094"/>
          </a:xfrm>
        </p:spPr>
        <p:txBody>
          <a:bodyPr>
            <a:noAutofit/>
          </a:bodyPr>
          <a:lstStyle/>
          <a:p>
            <a:pPr marL="0" indent="0">
              <a:buNone/>
            </a:pPr>
            <a:r>
              <a:rPr lang="en-GB" sz="2000" dirty="0"/>
              <a:t>Previous research shows that increasing cost is the most important concern that people had when asked about their views on using hydrogen blends in the home </a:t>
            </a:r>
          </a:p>
          <a:p>
            <a:pPr marL="0" indent="0">
              <a:buNone/>
            </a:pPr>
            <a:r>
              <a:rPr lang="en-GB" sz="2000" dirty="0"/>
              <a:t>(Scott and </a:t>
            </a:r>
            <a:r>
              <a:rPr lang="en-GB" sz="2000" dirty="0" err="1"/>
              <a:t>Powells</a:t>
            </a:r>
            <a:r>
              <a:rPr lang="en-GB" sz="2000" dirty="0"/>
              <a:t>, 2019)</a:t>
            </a:r>
          </a:p>
          <a:p>
            <a:endParaRPr lang="en-GB" sz="2000" dirty="0"/>
          </a:p>
          <a:p>
            <a:pPr marL="0" indent="0">
              <a:buNone/>
            </a:pPr>
            <a:endParaRPr lang="en-GB" sz="2000" dirty="0"/>
          </a:p>
        </p:txBody>
      </p:sp>
    </p:spTree>
    <p:extLst>
      <p:ext uri="{BB962C8B-B14F-4D97-AF65-F5344CB8AC3E}">
        <p14:creationId xmlns:p14="http://schemas.microsoft.com/office/powerpoint/2010/main" val="34838374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3" y="2448306"/>
            <a:ext cx="8003284" cy="2106301"/>
          </a:xfrm>
        </p:spPr>
        <p:txBody>
          <a:bodyPr>
            <a:noAutofit/>
          </a:bodyPr>
          <a:lstStyle/>
          <a:p>
            <a:pPr marL="0" indent="0">
              <a:buNone/>
            </a:pPr>
            <a:r>
              <a:rPr lang="en-GB" sz="2000" dirty="0">
                <a:solidFill>
                  <a:srgbClr val="28ABE7"/>
                </a:solidFill>
              </a:rPr>
              <a:t>There were varied attitudes towards cost implications, but several mentioned this as an area of initial concern.</a:t>
            </a:r>
            <a:endParaRPr lang="en-GB" sz="2000" dirty="0"/>
          </a:p>
          <a:p>
            <a:pPr marL="0" indent="0" algn="ctr">
              <a:buNone/>
            </a:pPr>
            <a:r>
              <a:rPr lang="en-GB" sz="2000" i="1" dirty="0"/>
              <a:t>“So I think if there’s any conversation it will be how does </a:t>
            </a:r>
            <a:r>
              <a:rPr lang="en-GB" sz="2000" i="1" dirty="0" err="1"/>
              <a:t>HyDeploy</a:t>
            </a:r>
            <a:r>
              <a:rPr lang="en-GB" sz="2000" i="1" dirty="0"/>
              <a:t> affect the cost of energy”</a:t>
            </a:r>
          </a:p>
          <a:p>
            <a:pPr marL="0" indent="0" algn="ctr">
              <a:buNone/>
            </a:pPr>
            <a:r>
              <a:rPr lang="en-GB" sz="2000" i="1" dirty="0"/>
              <a:t>“[there]was bit of concern and uncertainty about that and whether it would make things more expensive.”</a:t>
            </a:r>
            <a:r>
              <a:rPr lang="en-GB" sz="2000" dirty="0"/>
              <a:t> </a:t>
            </a:r>
          </a:p>
          <a:p>
            <a:pPr marL="0" indent="0">
              <a:buNone/>
            </a:pPr>
            <a:endParaRPr lang="en-GB" sz="2000" dirty="0">
              <a:solidFill>
                <a:srgbClr val="FF0000"/>
              </a:solidFill>
            </a:endParaRPr>
          </a:p>
          <a:p>
            <a:pPr marL="0" indent="0">
              <a:buNone/>
            </a:pPr>
            <a:endParaRPr lang="en-GB" sz="2000" dirty="0">
              <a:solidFill>
                <a:srgbClr val="FF0000"/>
              </a:solidFill>
            </a:endParaRPr>
          </a:p>
        </p:txBody>
      </p:sp>
      <p:sp>
        <p:nvSpPr>
          <p:cNvPr id="5" name="Title 1"/>
          <p:cNvSpPr>
            <a:spLocks noGrp="1"/>
          </p:cNvSpPr>
          <p:nvPr>
            <p:ph type="title"/>
          </p:nvPr>
        </p:nvSpPr>
        <p:spPr>
          <a:xfrm>
            <a:off x="349231" y="1104665"/>
            <a:ext cx="7996955" cy="824424"/>
          </a:xfrm>
        </p:spPr>
        <p:txBody>
          <a:bodyPr>
            <a:normAutofit/>
          </a:bodyPr>
          <a:lstStyle/>
          <a:p>
            <a:r>
              <a:rPr lang="en-GB" sz="2400" b="1" dirty="0"/>
              <a:t>There was some discussion of cost implications</a:t>
            </a:r>
          </a:p>
        </p:txBody>
      </p:sp>
      <p:sp>
        <p:nvSpPr>
          <p:cNvPr id="6" name="TextBox 5"/>
          <p:cNvSpPr txBox="1"/>
          <p:nvPr/>
        </p:nvSpPr>
        <p:spPr>
          <a:xfrm>
            <a:off x="530618" y="4823505"/>
            <a:ext cx="8185184" cy="738664"/>
          </a:xfrm>
          <a:prstGeom prst="rect">
            <a:avLst/>
          </a:prstGeom>
          <a:noFill/>
          <a:ln>
            <a:solidFill>
              <a:schemeClr val="accent1"/>
            </a:solidFill>
          </a:ln>
        </p:spPr>
        <p:txBody>
          <a:bodyPr wrap="square" rtlCol="0">
            <a:spAutoFit/>
          </a:bodyPr>
          <a:lstStyle/>
          <a:p>
            <a:r>
              <a:rPr lang="en-GB" sz="2100" dirty="0"/>
              <a:t>Note that bills are reduced during the pilot – customers don’t pay for the hydrogen.</a:t>
            </a:r>
          </a:p>
        </p:txBody>
      </p:sp>
    </p:spTree>
    <p:extLst>
      <p:ext uri="{BB962C8B-B14F-4D97-AF65-F5344CB8AC3E}">
        <p14:creationId xmlns:p14="http://schemas.microsoft.com/office/powerpoint/2010/main" val="29364066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723204"/>
          </a:xfrm>
        </p:spPr>
        <p:txBody>
          <a:bodyPr>
            <a:normAutofit/>
          </a:bodyPr>
          <a:lstStyle/>
          <a:p>
            <a:r>
              <a:rPr lang="en-GB" sz="2400" b="1" dirty="0"/>
              <a:t>3) Communications</a:t>
            </a:r>
          </a:p>
        </p:txBody>
      </p:sp>
      <p:sp>
        <p:nvSpPr>
          <p:cNvPr id="3" name="Content Placeholder 2"/>
          <p:cNvSpPr>
            <a:spLocks noGrp="1"/>
          </p:cNvSpPr>
          <p:nvPr>
            <p:ph idx="1"/>
          </p:nvPr>
        </p:nvSpPr>
        <p:spPr>
          <a:xfrm>
            <a:off x="628650" y="2094271"/>
            <a:ext cx="7111304" cy="4082691"/>
          </a:xfrm>
        </p:spPr>
        <p:txBody>
          <a:bodyPr>
            <a:normAutofit/>
          </a:bodyPr>
          <a:lstStyle/>
          <a:p>
            <a:pPr marL="385763" indent="-385763">
              <a:buFont typeface="+mj-lt"/>
              <a:buAutoNum type="arabicPeriod"/>
            </a:pPr>
            <a:r>
              <a:rPr lang="en-GB" sz="2000" dirty="0"/>
              <a:t>Different levels and types of communication were important to different people – initial letter, open events, web material, face-to-face conversations</a:t>
            </a:r>
          </a:p>
          <a:p>
            <a:pPr marL="385763" indent="-385763">
              <a:buFont typeface="+mj-lt"/>
              <a:buAutoNum type="arabicPeriod"/>
            </a:pPr>
            <a:endParaRPr lang="en-GB" sz="2000" dirty="0"/>
          </a:p>
          <a:p>
            <a:pPr marL="385763" indent="-385763">
              <a:buFont typeface="+mj-lt"/>
              <a:buAutoNum type="arabicPeriod"/>
            </a:pPr>
            <a:r>
              <a:rPr lang="en-GB" sz="2000" dirty="0"/>
              <a:t>Continued communication was desired throughout the process.  They have engaged with the demonstration and want to be kept informed. </a:t>
            </a:r>
          </a:p>
          <a:p>
            <a:pPr marL="385763" indent="-385763">
              <a:buFont typeface="+mj-lt"/>
              <a:buAutoNum type="arabicPeriod"/>
            </a:pPr>
            <a:endParaRPr lang="en-GB" sz="2000" dirty="0"/>
          </a:p>
          <a:p>
            <a:pPr marL="385763" indent="-385763">
              <a:buFont typeface="+mj-lt"/>
              <a:buAutoNum type="arabicPeriod"/>
            </a:pPr>
            <a:r>
              <a:rPr lang="en-GB" sz="2000" dirty="0"/>
              <a:t>Appreciated the follow-up through the interviews, helped maintain a feeling of being valued in the demonstration.</a:t>
            </a:r>
          </a:p>
        </p:txBody>
      </p:sp>
    </p:spTree>
    <p:extLst>
      <p:ext uri="{BB962C8B-B14F-4D97-AF65-F5344CB8AC3E}">
        <p14:creationId xmlns:p14="http://schemas.microsoft.com/office/powerpoint/2010/main" val="23408250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What can we learn from a University setting?</a:t>
            </a:r>
          </a:p>
        </p:txBody>
      </p:sp>
      <p:sp>
        <p:nvSpPr>
          <p:cNvPr id="3" name="Content Placeholder 2"/>
          <p:cNvSpPr>
            <a:spLocks noGrp="1"/>
          </p:cNvSpPr>
          <p:nvPr>
            <p:ph idx="1"/>
          </p:nvPr>
        </p:nvSpPr>
        <p:spPr>
          <a:xfrm>
            <a:off x="628650" y="1797248"/>
            <a:ext cx="7886700" cy="3263504"/>
          </a:xfrm>
        </p:spPr>
        <p:txBody>
          <a:bodyPr>
            <a:normAutofit/>
          </a:bodyPr>
          <a:lstStyle/>
          <a:p>
            <a:r>
              <a:rPr lang="en-GB" sz="2000" dirty="0"/>
              <a:t>Easy to dismiss as atypical; mixed community in many ways; not all as scientifically literate as may be expected.</a:t>
            </a:r>
          </a:p>
          <a:p>
            <a:r>
              <a:rPr lang="en-GB" sz="2000" dirty="0">
                <a:solidFill>
                  <a:srgbClr val="28ABE7"/>
                </a:solidFill>
              </a:rPr>
              <a:t>University as an ‘at-scale’ Living Lab</a:t>
            </a:r>
          </a:p>
          <a:p>
            <a:pPr lvl="1"/>
            <a:r>
              <a:rPr lang="en-GB" sz="2000" dirty="0">
                <a:solidFill>
                  <a:srgbClr val="28ABE7"/>
                </a:solidFill>
              </a:rPr>
              <a:t>Private grid</a:t>
            </a:r>
          </a:p>
          <a:p>
            <a:pPr lvl="1"/>
            <a:r>
              <a:rPr lang="en-GB" sz="2000" dirty="0">
                <a:solidFill>
                  <a:srgbClr val="28ABE7"/>
                </a:solidFill>
              </a:rPr>
              <a:t>Commercial and domestic</a:t>
            </a:r>
          </a:p>
          <a:p>
            <a:pPr lvl="1"/>
            <a:r>
              <a:rPr lang="en-GB" sz="2000" dirty="0">
                <a:solidFill>
                  <a:srgbClr val="28ABE7"/>
                </a:solidFill>
              </a:rPr>
              <a:t>‘Demonstration-ready’ residents</a:t>
            </a:r>
          </a:p>
          <a:p>
            <a:pPr lvl="1"/>
            <a:r>
              <a:rPr lang="en-GB" sz="2000" dirty="0">
                <a:solidFill>
                  <a:srgbClr val="28ABE7"/>
                </a:solidFill>
              </a:rPr>
              <a:t>Site for future Hydrogen pilots – 100% Hydrogen?</a:t>
            </a:r>
          </a:p>
          <a:p>
            <a:pPr lvl="1"/>
            <a:endParaRPr lang="en-GB" sz="2000" dirty="0"/>
          </a:p>
        </p:txBody>
      </p:sp>
      <p:sp>
        <p:nvSpPr>
          <p:cNvPr id="4" name="TextBox 3"/>
          <p:cNvSpPr txBox="1"/>
          <p:nvPr/>
        </p:nvSpPr>
        <p:spPr>
          <a:xfrm>
            <a:off x="946168" y="5207545"/>
            <a:ext cx="7312929" cy="1323439"/>
          </a:xfrm>
          <a:prstGeom prst="rect">
            <a:avLst/>
          </a:prstGeom>
          <a:noFill/>
          <a:ln>
            <a:solidFill>
              <a:schemeClr val="tx1"/>
            </a:solidFill>
          </a:ln>
        </p:spPr>
        <p:txBody>
          <a:bodyPr wrap="square" rtlCol="0">
            <a:spAutoFit/>
          </a:bodyPr>
          <a:lstStyle/>
          <a:p>
            <a:r>
              <a:rPr lang="en-GB" sz="2000" b="1" dirty="0"/>
              <a:t>Next steps – </a:t>
            </a:r>
            <a:r>
              <a:rPr lang="en-GB" sz="2000" b="1" dirty="0" err="1"/>
              <a:t>Keele</a:t>
            </a:r>
            <a:r>
              <a:rPr lang="en-GB" sz="2000" b="1" dirty="0"/>
              <a:t> customer research </a:t>
            </a:r>
          </a:p>
          <a:p>
            <a:r>
              <a:rPr lang="en-GB" sz="2000" dirty="0"/>
              <a:t>Late summer 2020</a:t>
            </a:r>
          </a:p>
          <a:p>
            <a:r>
              <a:rPr lang="en-GB" sz="2000" dirty="0"/>
              <a:t>-Interviews with residents during/post demonstration</a:t>
            </a:r>
          </a:p>
          <a:p>
            <a:r>
              <a:rPr lang="en-GB" sz="2000" dirty="0"/>
              <a:t>-Survey of residents</a:t>
            </a:r>
          </a:p>
        </p:txBody>
      </p:sp>
    </p:spTree>
    <p:extLst>
      <p:ext uri="{BB962C8B-B14F-4D97-AF65-F5344CB8AC3E}">
        <p14:creationId xmlns:p14="http://schemas.microsoft.com/office/powerpoint/2010/main" val="24434031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Keele University"/>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8728" b="10835"/>
          <a:stretch/>
        </p:blipFill>
        <p:spPr bwMode="auto">
          <a:xfrm>
            <a:off x="7466428" y="5675210"/>
            <a:ext cx="1677572" cy="838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623749"/>
            <a:ext cx="7886700" cy="865640"/>
          </a:xfrm>
        </p:spPr>
        <p:txBody>
          <a:bodyPr>
            <a:normAutofit/>
          </a:bodyPr>
          <a:lstStyle/>
          <a:p>
            <a:r>
              <a:rPr lang="en-GB" sz="2400" b="1" dirty="0"/>
              <a:t>Summary</a:t>
            </a:r>
          </a:p>
        </p:txBody>
      </p:sp>
      <p:sp>
        <p:nvSpPr>
          <p:cNvPr id="3" name="Content Placeholder 2"/>
          <p:cNvSpPr>
            <a:spLocks noGrp="1"/>
          </p:cNvSpPr>
          <p:nvPr>
            <p:ph idx="1"/>
          </p:nvPr>
        </p:nvSpPr>
        <p:spPr>
          <a:xfrm>
            <a:off x="628650" y="1399557"/>
            <a:ext cx="7886700" cy="3414109"/>
          </a:xfrm>
        </p:spPr>
        <p:txBody>
          <a:bodyPr>
            <a:noAutofit/>
          </a:bodyPr>
          <a:lstStyle/>
          <a:p>
            <a:r>
              <a:rPr lang="en-GB" sz="2000" dirty="0">
                <a:solidFill>
                  <a:srgbClr val="28ABE7"/>
                </a:solidFill>
              </a:rPr>
              <a:t>Lessons for hydrogen blends in domestic properties</a:t>
            </a:r>
          </a:p>
          <a:p>
            <a:pPr lvl="1" indent="-342900">
              <a:buFont typeface="+mj-lt"/>
              <a:buAutoNum type="arabicPeriod"/>
            </a:pPr>
            <a:r>
              <a:rPr lang="en-GB" sz="2000" dirty="0"/>
              <a:t>Safety and cost concerns exist; safety concerns </a:t>
            </a:r>
            <a:r>
              <a:rPr lang="en-GB" sz="2000" i="1" dirty="0"/>
              <a:t>may</a:t>
            </a:r>
            <a:r>
              <a:rPr lang="en-GB" sz="2000" dirty="0"/>
              <a:t> exceed cost concerns when hydrogen blend is happening to them.</a:t>
            </a:r>
          </a:p>
          <a:p>
            <a:pPr lvl="1" indent="-342900">
              <a:buFont typeface="+mj-lt"/>
              <a:buAutoNum type="arabicPeriod"/>
            </a:pPr>
            <a:r>
              <a:rPr lang="en-GB" sz="2000" dirty="0"/>
              <a:t>Environmental and lack of disruption messaging is effective at gaining acceptance and support.</a:t>
            </a:r>
          </a:p>
          <a:p>
            <a:pPr lvl="1" indent="-342900">
              <a:buFont typeface="+mj-lt"/>
              <a:buAutoNum type="arabicPeriod"/>
            </a:pPr>
            <a:r>
              <a:rPr lang="en-GB" sz="2000" dirty="0"/>
              <a:t>Access to different forms of communication is important for reassurance.</a:t>
            </a:r>
          </a:p>
          <a:p>
            <a:r>
              <a:rPr lang="en-GB" sz="2000" dirty="0">
                <a:solidFill>
                  <a:srgbClr val="28ABE7"/>
                </a:solidFill>
              </a:rPr>
              <a:t>Lessons for pilots </a:t>
            </a:r>
            <a:endParaRPr lang="en-GB" sz="2000" dirty="0"/>
          </a:p>
          <a:p>
            <a:pPr lvl="1" indent="-342900">
              <a:buFont typeface="+mj-lt"/>
              <a:buAutoNum type="arabicPeriod"/>
            </a:pPr>
            <a:r>
              <a:rPr lang="en-GB" sz="2000" dirty="0"/>
              <a:t>Linking participation in a pilot to ‘pride of place’ may lead to positive support.</a:t>
            </a:r>
          </a:p>
          <a:p>
            <a:pPr lvl="1" indent="-342900">
              <a:buFont typeface="+mj-lt"/>
              <a:buAutoNum type="arabicPeriod"/>
            </a:pPr>
            <a:r>
              <a:rPr lang="en-GB" sz="2000" dirty="0"/>
              <a:t>Maintain regular communication throughout whole process once people are engaged.</a:t>
            </a:r>
          </a:p>
          <a:p>
            <a:pPr lvl="1" indent="-342900">
              <a:buFont typeface="+mj-lt"/>
              <a:buAutoNum type="arabicPeriod"/>
            </a:pPr>
            <a:r>
              <a:rPr lang="en-GB" sz="2000" dirty="0"/>
              <a:t>Evaluation of project with customers is important for learning and pilot participants feeling valued  - don’t view pilots just as technical projects.</a:t>
            </a:r>
          </a:p>
          <a:p>
            <a:pPr lvl="1"/>
            <a:endParaRPr lang="en-GB" sz="2000" dirty="0">
              <a:solidFill>
                <a:srgbClr val="28ABE7"/>
              </a:solidFill>
            </a:endParaRPr>
          </a:p>
        </p:txBody>
      </p:sp>
      <p:sp>
        <p:nvSpPr>
          <p:cNvPr id="4" name="TextBox 3"/>
          <p:cNvSpPr txBox="1"/>
          <p:nvPr/>
        </p:nvSpPr>
        <p:spPr>
          <a:xfrm>
            <a:off x="43338" y="6560703"/>
            <a:ext cx="3767506" cy="300082"/>
          </a:xfrm>
          <a:prstGeom prst="rect">
            <a:avLst/>
          </a:prstGeom>
          <a:noFill/>
        </p:spPr>
        <p:txBody>
          <a:bodyPr wrap="none" rtlCol="0">
            <a:spAutoFit/>
          </a:bodyPr>
          <a:lstStyle/>
          <a:p>
            <a:r>
              <a:rPr lang="en-GB" sz="1350" dirty="0"/>
              <a:t>Acknowledgements: Funding from </a:t>
            </a:r>
            <a:r>
              <a:rPr lang="en-GB" sz="1350" dirty="0" err="1"/>
              <a:t>Keele</a:t>
            </a:r>
            <a:r>
              <a:rPr lang="en-GB" sz="1350" dirty="0"/>
              <a:t> University</a:t>
            </a:r>
          </a:p>
        </p:txBody>
      </p:sp>
    </p:spTree>
    <p:extLst>
      <p:ext uri="{BB962C8B-B14F-4D97-AF65-F5344CB8AC3E}">
        <p14:creationId xmlns:p14="http://schemas.microsoft.com/office/powerpoint/2010/main" val="17639332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CE69-EC74-43A9-B303-7D1F11FC1DAC}"/>
              </a:ext>
            </a:extLst>
          </p:cNvPr>
          <p:cNvSpPr>
            <a:spLocks noGrp="1"/>
          </p:cNvSpPr>
          <p:nvPr>
            <p:ph type="title"/>
          </p:nvPr>
        </p:nvSpPr>
        <p:spPr/>
        <p:txBody>
          <a:bodyPr>
            <a:normAutofit/>
          </a:bodyPr>
          <a:lstStyle/>
          <a:p>
            <a:pPr algn="ctr"/>
            <a:r>
              <a:rPr lang="en-GB" sz="2700" dirty="0"/>
              <a:t>Question and Answer session</a:t>
            </a:r>
            <a:br>
              <a:rPr lang="en-GB" sz="2400" dirty="0"/>
            </a:br>
            <a:br>
              <a:rPr lang="en-GB" sz="2400" dirty="0"/>
            </a:br>
            <a:r>
              <a:rPr lang="en-GB" sz="2200" dirty="0">
                <a:solidFill>
                  <a:schemeClr val="accent1"/>
                </a:solidFill>
              </a:rPr>
              <a:t>PLEASE SUBMIT QUESTIONS TO PANEL VIA THE CHAT FUNCTION  </a:t>
            </a:r>
          </a:p>
        </p:txBody>
      </p:sp>
      <p:sp>
        <p:nvSpPr>
          <p:cNvPr id="3" name="Content Placeholder 2">
            <a:extLst>
              <a:ext uri="{FF2B5EF4-FFF2-40B4-BE49-F238E27FC236}">
                <a16:creationId xmlns:a16="http://schemas.microsoft.com/office/drawing/2014/main" id="{DC9AF6DE-BD53-40F1-8583-09690D0843B1}"/>
              </a:ext>
            </a:extLst>
          </p:cNvPr>
          <p:cNvSpPr>
            <a:spLocks noGrp="1"/>
          </p:cNvSpPr>
          <p:nvPr>
            <p:ph idx="1"/>
          </p:nvPr>
        </p:nvSpPr>
        <p:spPr>
          <a:xfrm>
            <a:off x="357280" y="2489528"/>
            <a:ext cx="4491990" cy="4082691"/>
          </a:xfrm>
        </p:spPr>
        <p:txBody>
          <a:bodyPr>
            <a:normAutofit/>
          </a:bodyPr>
          <a:lstStyle/>
          <a:p>
            <a:r>
              <a:rPr lang="en-GB" sz="2400" dirty="0"/>
              <a:t>Chris Manson Whitton (PEL)</a:t>
            </a:r>
          </a:p>
          <a:p>
            <a:r>
              <a:rPr lang="en-GB" sz="2400" dirty="0"/>
              <a:t>Tommy Isaac (PEL)</a:t>
            </a:r>
          </a:p>
          <a:p>
            <a:r>
              <a:rPr lang="en-GB" sz="2400" dirty="0"/>
              <a:t>Navdeep Kahlon (PEL)</a:t>
            </a:r>
          </a:p>
          <a:p>
            <a:r>
              <a:rPr lang="en-GB" sz="2400" dirty="0"/>
              <a:t>Zoe Robinson (Keele)</a:t>
            </a:r>
          </a:p>
          <a:p>
            <a:pPr marL="0" indent="0">
              <a:buNone/>
            </a:pPr>
            <a:endParaRPr lang="en-GB" sz="2400" dirty="0"/>
          </a:p>
          <a:p>
            <a:endParaRPr lang="en-GB" sz="2400" dirty="0"/>
          </a:p>
          <a:p>
            <a:endParaRPr lang="en-GB" sz="2400" dirty="0"/>
          </a:p>
        </p:txBody>
      </p:sp>
      <p:sp>
        <p:nvSpPr>
          <p:cNvPr id="4" name="Content Placeholder 2">
            <a:extLst>
              <a:ext uri="{FF2B5EF4-FFF2-40B4-BE49-F238E27FC236}">
                <a16:creationId xmlns:a16="http://schemas.microsoft.com/office/drawing/2014/main" id="{6C8B7BE7-519F-4DD9-AC14-64BF42E6668A}"/>
              </a:ext>
            </a:extLst>
          </p:cNvPr>
          <p:cNvSpPr txBox="1">
            <a:spLocks/>
          </p:cNvSpPr>
          <p:nvPr/>
        </p:nvSpPr>
        <p:spPr>
          <a:xfrm>
            <a:off x="4652010" y="2489527"/>
            <a:ext cx="4291412" cy="4082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8ABE7"/>
              </a:buClr>
              <a:buFont typeface="Arial" panose="020B0604020202020204" pitchFamily="34" charset="0"/>
              <a:buChar char="•"/>
              <a:defRPr sz="2800" kern="1200">
                <a:solidFill>
                  <a:srgbClr val="8CC048"/>
                </a:solidFill>
                <a:latin typeface="+mn-lt"/>
                <a:ea typeface="+mn-ea"/>
                <a:cs typeface="+mn-cs"/>
              </a:defRPr>
            </a:lvl1pPr>
            <a:lvl2pPr marL="685800" indent="-228600" algn="l" defTabSz="914400" rtl="0" eaLnBrk="1" latinLnBrk="0" hangingPunct="1">
              <a:lnSpc>
                <a:spcPct val="90000"/>
              </a:lnSpc>
              <a:spcBef>
                <a:spcPts val="500"/>
              </a:spcBef>
              <a:buClr>
                <a:srgbClr val="28ABE7"/>
              </a:buClr>
              <a:buFont typeface="Arial" panose="020B0604020202020204" pitchFamily="34" charset="0"/>
              <a:buChar char="•"/>
              <a:defRPr sz="2400" kern="1200">
                <a:solidFill>
                  <a:srgbClr val="8CC048"/>
                </a:solidFill>
                <a:latin typeface="+mn-lt"/>
                <a:ea typeface="+mn-ea"/>
                <a:cs typeface="+mn-cs"/>
              </a:defRPr>
            </a:lvl2pPr>
            <a:lvl3pPr marL="1143000" indent="-228600" algn="l" defTabSz="914400" rtl="0" eaLnBrk="1" latinLnBrk="0" hangingPunct="1">
              <a:lnSpc>
                <a:spcPct val="90000"/>
              </a:lnSpc>
              <a:spcBef>
                <a:spcPts val="500"/>
              </a:spcBef>
              <a:buClr>
                <a:srgbClr val="28ABE7"/>
              </a:buClr>
              <a:buFont typeface="Arial" panose="020B0604020202020204" pitchFamily="34" charset="0"/>
              <a:buChar char="•"/>
              <a:defRPr sz="2000" kern="1200">
                <a:solidFill>
                  <a:srgbClr val="8CC048"/>
                </a:solidFill>
                <a:latin typeface="+mn-lt"/>
                <a:ea typeface="+mn-ea"/>
                <a:cs typeface="+mn-cs"/>
              </a:defRPr>
            </a:lvl3pPr>
            <a:lvl4pPr marL="16002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4pPr>
            <a:lvl5pPr marL="20574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Adam Madgett (NGN)</a:t>
            </a:r>
          </a:p>
          <a:p>
            <a:r>
              <a:rPr lang="en-GB" sz="2400" dirty="0"/>
              <a:t>Catherine Spriggs (HSE) </a:t>
            </a:r>
          </a:p>
          <a:p>
            <a:r>
              <a:rPr lang="en-GB" sz="2400" dirty="0"/>
              <a:t>Jamie McMaster (ITM-Power)</a:t>
            </a:r>
          </a:p>
          <a:p>
            <a:r>
              <a:rPr lang="en-GB" sz="2400" dirty="0"/>
              <a:t>Andy Lewis (Cadent) </a:t>
            </a:r>
          </a:p>
          <a:p>
            <a:endParaRPr lang="en-GB" sz="2400" dirty="0"/>
          </a:p>
          <a:p>
            <a:endParaRPr lang="en-GB" sz="2400" dirty="0"/>
          </a:p>
          <a:p>
            <a:endParaRPr lang="en-GB" sz="2400" dirty="0"/>
          </a:p>
        </p:txBody>
      </p:sp>
    </p:spTree>
    <p:extLst>
      <p:ext uri="{BB962C8B-B14F-4D97-AF65-F5344CB8AC3E}">
        <p14:creationId xmlns:p14="http://schemas.microsoft.com/office/powerpoint/2010/main" val="16345352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6F0FF-65C0-4BBA-9C22-D4EA2E387CEA}"/>
              </a:ext>
            </a:extLst>
          </p:cNvPr>
          <p:cNvSpPr>
            <a:spLocks noGrp="1"/>
          </p:cNvSpPr>
          <p:nvPr>
            <p:ph idx="1"/>
          </p:nvPr>
        </p:nvSpPr>
        <p:spPr>
          <a:xfrm>
            <a:off x="770235" y="3069195"/>
            <a:ext cx="7886700" cy="1260931"/>
          </a:xfrm>
        </p:spPr>
        <p:txBody>
          <a:bodyPr>
            <a:normAutofit/>
          </a:bodyPr>
          <a:lstStyle/>
          <a:p>
            <a:pPr marL="0" indent="0" algn="ctr">
              <a:buNone/>
            </a:pPr>
            <a:r>
              <a:rPr lang="en-GB" sz="3200" dirty="0"/>
              <a:t>Delivering safe and non-disruptive carbon reduction for gas customers</a:t>
            </a:r>
          </a:p>
        </p:txBody>
      </p:sp>
      <p:pic>
        <p:nvPicPr>
          <p:cNvPr id="5" name="Picture 4">
            <a:extLst>
              <a:ext uri="{FF2B5EF4-FFF2-40B4-BE49-F238E27FC236}">
                <a16:creationId xmlns:a16="http://schemas.microsoft.com/office/drawing/2014/main" id="{FD864522-6D9D-44CE-A548-4F9EAF738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9003" y="1323450"/>
            <a:ext cx="5596114" cy="1573907"/>
          </a:xfrm>
          <a:prstGeom prst="rect">
            <a:avLst/>
          </a:prstGeom>
        </p:spPr>
      </p:pic>
      <p:pic>
        <p:nvPicPr>
          <p:cNvPr id="6" name="Picture 5">
            <a:extLst>
              <a:ext uri="{FF2B5EF4-FFF2-40B4-BE49-F238E27FC236}">
                <a16:creationId xmlns:a16="http://schemas.microsoft.com/office/drawing/2014/main" id="{CAC61519-6013-4E1F-93A2-F3527BD9E3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054" y="5896779"/>
            <a:ext cx="1585688" cy="459324"/>
          </a:xfrm>
          <a:prstGeom prst="rect">
            <a:avLst/>
          </a:prstGeom>
        </p:spPr>
      </p:pic>
      <p:pic>
        <p:nvPicPr>
          <p:cNvPr id="7" name="Picture 6">
            <a:extLst>
              <a:ext uri="{FF2B5EF4-FFF2-40B4-BE49-F238E27FC236}">
                <a16:creationId xmlns:a16="http://schemas.microsoft.com/office/drawing/2014/main" id="{5EE46484-EBC2-49C1-BBD3-B40316B92C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5965" y="5925758"/>
            <a:ext cx="1688558" cy="346013"/>
          </a:xfrm>
          <a:prstGeom prst="rect">
            <a:avLst/>
          </a:prstGeom>
        </p:spPr>
      </p:pic>
      <p:pic>
        <p:nvPicPr>
          <p:cNvPr id="9" name="Picture 8">
            <a:extLst>
              <a:ext uri="{FF2B5EF4-FFF2-40B4-BE49-F238E27FC236}">
                <a16:creationId xmlns:a16="http://schemas.microsoft.com/office/drawing/2014/main" id="{5615F9BB-3D54-45FF-9C42-E48A618F6D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49477" y="5698526"/>
            <a:ext cx="1190845" cy="657577"/>
          </a:xfrm>
          <a:prstGeom prst="rect">
            <a:avLst/>
          </a:prstGeom>
        </p:spPr>
      </p:pic>
      <p:pic>
        <p:nvPicPr>
          <p:cNvPr id="10" name="Picture 9">
            <a:extLst>
              <a:ext uri="{FF2B5EF4-FFF2-40B4-BE49-F238E27FC236}">
                <a16:creationId xmlns:a16="http://schemas.microsoft.com/office/drawing/2014/main" id="{2F4DB5AE-C83D-4258-AECA-9E78690E62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41158" y="5651776"/>
            <a:ext cx="627917" cy="667545"/>
          </a:xfrm>
          <a:prstGeom prst="rect">
            <a:avLst/>
          </a:prstGeom>
        </p:spPr>
      </p:pic>
      <p:pic>
        <p:nvPicPr>
          <p:cNvPr id="11" name="Picture 10">
            <a:extLst>
              <a:ext uri="{FF2B5EF4-FFF2-40B4-BE49-F238E27FC236}">
                <a16:creationId xmlns:a16="http://schemas.microsoft.com/office/drawing/2014/main" id="{8AFE7632-FD96-43E9-8A58-AD1058A1B9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25632" y="5807160"/>
            <a:ext cx="951948" cy="552019"/>
          </a:xfrm>
          <a:prstGeom prst="rect">
            <a:avLst/>
          </a:prstGeom>
        </p:spPr>
      </p:pic>
      <p:pic>
        <p:nvPicPr>
          <p:cNvPr id="4" name="Picture 3">
            <a:extLst>
              <a:ext uri="{FF2B5EF4-FFF2-40B4-BE49-F238E27FC236}">
                <a16:creationId xmlns:a16="http://schemas.microsoft.com/office/drawing/2014/main" id="{5CAB6D8E-5FAE-497A-AC24-943CC9782E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15838" y="5689821"/>
            <a:ext cx="1083392" cy="632701"/>
          </a:xfrm>
          <a:prstGeom prst="rect">
            <a:avLst/>
          </a:prstGeom>
        </p:spPr>
      </p:pic>
      <p:sp>
        <p:nvSpPr>
          <p:cNvPr id="3" name="TextBox 2">
            <a:extLst>
              <a:ext uri="{FF2B5EF4-FFF2-40B4-BE49-F238E27FC236}">
                <a16:creationId xmlns:a16="http://schemas.microsoft.com/office/drawing/2014/main" id="{BD79D64E-55DB-4204-923E-12FBA80C6E0B}"/>
              </a:ext>
            </a:extLst>
          </p:cNvPr>
          <p:cNvSpPr txBox="1"/>
          <p:nvPr/>
        </p:nvSpPr>
        <p:spPr>
          <a:xfrm>
            <a:off x="3925752" y="4525561"/>
            <a:ext cx="2124492" cy="369332"/>
          </a:xfrm>
          <a:prstGeom prst="rect">
            <a:avLst/>
          </a:prstGeom>
          <a:noFill/>
        </p:spPr>
        <p:txBody>
          <a:bodyPr wrap="none" rtlCol="0">
            <a:spAutoFit/>
          </a:bodyPr>
          <a:lstStyle/>
          <a:p>
            <a:r>
              <a:rPr lang="en-GB" dirty="0"/>
              <a:t>www.hydeploy.co.uk</a:t>
            </a:r>
          </a:p>
        </p:txBody>
      </p:sp>
    </p:spTree>
    <p:extLst>
      <p:ext uri="{BB962C8B-B14F-4D97-AF65-F5344CB8AC3E}">
        <p14:creationId xmlns:p14="http://schemas.microsoft.com/office/powerpoint/2010/main" val="35154271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4E48-7AB5-433E-ACBF-3C05D15E1B4F}"/>
              </a:ext>
            </a:extLst>
          </p:cNvPr>
          <p:cNvSpPr>
            <a:spLocks noGrp="1"/>
          </p:cNvSpPr>
          <p:nvPr>
            <p:ph type="title"/>
          </p:nvPr>
        </p:nvSpPr>
        <p:spPr>
          <a:xfrm>
            <a:off x="628650" y="2021140"/>
            <a:ext cx="7140800" cy="668965"/>
          </a:xfrm>
        </p:spPr>
        <p:txBody>
          <a:bodyPr>
            <a:normAutofit/>
          </a:bodyPr>
          <a:lstStyle/>
          <a:p>
            <a:pPr algn="ctr"/>
            <a:r>
              <a:rPr lang="en-GB" sz="2400" dirty="0"/>
              <a:t>Project Overview </a:t>
            </a:r>
          </a:p>
        </p:txBody>
      </p:sp>
      <p:sp>
        <p:nvSpPr>
          <p:cNvPr id="4" name="Title 1">
            <a:extLst>
              <a:ext uri="{FF2B5EF4-FFF2-40B4-BE49-F238E27FC236}">
                <a16:creationId xmlns:a16="http://schemas.microsoft.com/office/drawing/2014/main" id="{925A9B8C-9B30-42FD-87F1-4E262BCDC9AA}"/>
              </a:ext>
            </a:extLst>
          </p:cNvPr>
          <p:cNvSpPr txBox="1">
            <a:spLocks/>
          </p:cNvSpPr>
          <p:nvPr/>
        </p:nvSpPr>
        <p:spPr>
          <a:xfrm>
            <a:off x="628650" y="2993551"/>
            <a:ext cx="7140800" cy="1383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28ABE7"/>
                </a:solidFill>
                <a:latin typeface="Calibri" charset="0"/>
                <a:ea typeface="Calibri" charset="0"/>
                <a:cs typeface="Calibri" charset="0"/>
              </a:defRPr>
            </a:lvl1pPr>
          </a:lstStyle>
          <a:p>
            <a:pPr algn="ctr"/>
            <a:r>
              <a:rPr lang="en-GB" sz="2400" b="0" dirty="0">
                <a:solidFill>
                  <a:srgbClr val="8CC048"/>
                </a:solidFill>
              </a:rPr>
              <a:t>Dr Chris Manson-Whitton</a:t>
            </a:r>
          </a:p>
          <a:p>
            <a:pPr algn="ctr"/>
            <a:r>
              <a:rPr lang="en-GB" sz="2400" b="0" dirty="0">
                <a:solidFill>
                  <a:srgbClr val="8CC048"/>
                </a:solidFill>
              </a:rPr>
              <a:t>Progressive Energy Ltd</a:t>
            </a:r>
          </a:p>
        </p:txBody>
      </p:sp>
    </p:spTree>
    <p:extLst>
      <p:ext uri="{BB962C8B-B14F-4D97-AF65-F5344CB8AC3E}">
        <p14:creationId xmlns:p14="http://schemas.microsoft.com/office/powerpoint/2010/main" val="15264332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404A-1369-4809-A106-002B4D99EEA1}"/>
              </a:ext>
            </a:extLst>
          </p:cNvPr>
          <p:cNvSpPr>
            <a:spLocks noGrp="1"/>
          </p:cNvSpPr>
          <p:nvPr>
            <p:ph type="title"/>
          </p:nvPr>
        </p:nvSpPr>
        <p:spPr>
          <a:xfrm>
            <a:off x="628650" y="622143"/>
            <a:ext cx="8207006" cy="728815"/>
          </a:xfrm>
        </p:spPr>
        <p:txBody>
          <a:bodyPr>
            <a:normAutofit/>
          </a:bodyPr>
          <a:lstStyle/>
          <a:p>
            <a:r>
              <a:rPr lang="en-US" sz="2400" dirty="0"/>
              <a:t>The Energy landscape and the role for hydrogen blending</a:t>
            </a:r>
            <a:endParaRPr lang="en-GB" sz="2400" dirty="0"/>
          </a:p>
        </p:txBody>
      </p:sp>
      <p:graphicFrame>
        <p:nvGraphicFramePr>
          <p:cNvPr id="5" name="Chart 4">
            <a:extLst>
              <a:ext uri="{FF2B5EF4-FFF2-40B4-BE49-F238E27FC236}">
                <a16:creationId xmlns:a16="http://schemas.microsoft.com/office/drawing/2014/main" id="{F966F201-F3CA-4633-A0EB-802F58908FEA}"/>
              </a:ext>
            </a:extLst>
          </p:cNvPr>
          <p:cNvGraphicFramePr/>
          <p:nvPr>
            <p:extLst>
              <p:ext uri="{D42A27DB-BD31-4B8C-83A1-F6EECF244321}">
                <p14:modId xmlns:p14="http://schemas.microsoft.com/office/powerpoint/2010/main" val="3405247565"/>
              </p:ext>
            </p:extLst>
          </p:nvPr>
        </p:nvGraphicFramePr>
        <p:xfrm>
          <a:off x="-170121" y="1423288"/>
          <a:ext cx="3859620" cy="277047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a:extLst>
              <a:ext uri="{FF2B5EF4-FFF2-40B4-BE49-F238E27FC236}">
                <a16:creationId xmlns:a16="http://schemas.microsoft.com/office/drawing/2014/main" id="{AC82D03F-F796-450C-BBC7-73B65E2D9AFA}"/>
              </a:ext>
            </a:extLst>
          </p:cNvPr>
          <p:cNvSpPr txBox="1">
            <a:spLocks/>
          </p:cNvSpPr>
          <p:nvPr/>
        </p:nvSpPr>
        <p:spPr bwMode="auto">
          <a:xfrm>
            <a:off x="736574" y="4266088"/>
            <a:ext cx="2380230" cy="137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eaLnBrk="0" fontAlgn="base" hangingPunct="0">
              <a:lnSpc>
                <a:spcPts val="2500"/>
              </a:lnSpc>
              <a:spcBef>
                <a:spcPts val="850"/>
              </a:spcBef>
              <a:spcAft>
                <a:spcPts val="0"/>
              </a:spcAft>
              <a:buClr>
                <a:schemeClr val="tx2"/>
              </a:buClr>
              <a:buFont typeface="Arial" pitchFamily="34" charset="0"/>
              <a:buChar char="•"/>
              <a:defRPr sz="1900" kern="1200">
                <a:solidFill>
                  <a:srgbClr val="0C3B60"/>
                </a:solidFill>
                <a:latin typeface="+mn-lt"/>
                <a:ea typeface="ヒラギノ角ゴ Pro W3" pitchFamily="-108" charset="-128"/>
                <a:cs typeface="ヒラギノ角ゴ Pro W3" pitchFamily="-108" charset="-128"/>
              </a:defRPr>
            </a:lvl1pPr>
            <a:lvl2pPr marL="488950" indent="-236538" algn="l" rtl="0" eaLnBrk="0" fontAlgn="base" hangingPunct="0">
              <a:lnSpc>
                <a:spcPts val="1800"/>
              </a:lnSpc>
              <a:spcBef>
                <a:spcPts val="288"/>
              </a:spcBef>
              <a:spcAft>
                <a:spcPts val="563"/>
              </a:spcAft>
              <a:buClr>
                <a:schemeClr val="tx2"/>
              </a:buClr>
              <a:buFont typeface="Arial" pitchFamily="34" charset="0"/>
              <a:buChar char="–"/>
              <a:defRPr sz="1600" kern="1200">
                <a:solidFill>
                  <a:srgbClr val="0C3B60"/>
                </a:solidFill>
                <a:latin typeface="+mn-lt"/>
                <a:ea typeface="ヒラギノ角ゴ Pro W3" pitchFamily="-108" charset="-128"/>
                <a:cs typeface="ヒラギノ角ゴ Pro W3"/>
              </a:defRPr>
            </a:lvl2pPr>
            <a:lvl3pPr marL="720725" indent="-187325" algn="l" rtl="0" eaLnBrk="0" fontAlgn="base" hangingPunct="0">
              <a:lnSpc>
                <a:spcPts val="1600"/>
              </a:lnSpc>
              <a:spcBef>
                <a:spcPts val="563"/>
              </a:spcBef>
              <a:spcAft>
                <a:spcPct val="0"/>
              </a:spcAft>
              <a:buClr>
                <a:schemeClr val="tx2"/>
              </a:buClr>
              <a:buFont typeface="Arial" pitchFamily="34" charset="0"/>
              <a:buChar char="•"/>
              <a:defRPr sz="1400" kern="1200">
                <a:solidFill>
                  <a:srgbClr val="0C3B60"/>
                </a:solidFill>
                <a:latin typeface="+mn-lt"/>
                <a:ea typeface="ヒラギノ角ゴ Pro W3" pitchFamily="-108" charset="-128"/>
                <a:cs typeface="ヒラギノ角ゴ Pro W3"/>
              </a:defRPr>
            </a:lvl3pPr>
            <a:lvl4pPr marL="1600200" indent="-228600" algn="l" rtl="0" eaLnBrk="0" fontAlgn="base" hangingPunct="0">
              <a:spcBef>
                <a:spcPct val="20000"/>
              </a:spcBef>
              <a:spcAft>
                <a:spcPct val="0"/>
              </a:spcAft>
              <a:buClr>
                <a:schemeClr val="tx2"/>
              </a:buClr>
              <a:buFont typeface="Arial" pitchFamily="34" charset="0"/>
              <a:buChar char="–"/>
              <a:defRPr sz="1600" kern="1200">
                <a:solidFill>
                  <a:schemeClr val="tx2"/>
                </a:solidFill>
                <a:latin typeface="+mn-lt"/>
                <a:ea typeface="ヒラギノ角ゴ Pro W3" pitchFamily="-108" charset="-128"/>
                <a:cs typeface="ヒラギノ角ゴ Pro W3"/>
              </a:defRPr>
            </a:lvl4pPr>
            <a:lvl5pPr marL="2057400" indent="-228600" algn="l" rtl="0" eaLnBrk="0" fontAlgn="base" hangingPunct="0">
              <a:spcBef>
                <a:spcPct val="20000"/>
              </a:spcBef>
              <a:spcAft>
                <a:spcPct val="0"/>
              </a:spcAft>
              <a:buClr>
                <a:schemeClr val="tx2"/>
              </a:buClr>
              <a:buFont typeface="Arial" pitchFamily="34" charset="0"/>
              <a:buChar char="»"/>
              <a:defRPr sz="1600" kern="1200">
                <a:solidFill>
                  <a:schemeClr val="tx2"/>
                </a:solidFill>
                <a:latin typeface="+mn-lt"/>
                <a:ea typeface="ヒラギノ角ゴ Pro W3" pitchFamily="-108"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000" dirty="0">
                <a:solidFill>
                  <a:srgbClr val="28ABE7"/>
                </a:solidFill>
              </a:rPr>
              <a:t>Heat dominates UK energy consumption compared with electricity</a:t>
            </a:r>
          </a:p>
          <a:p>
            <a:pPr marL="0" indent="0" algn="ctr">
              <a:buFont typeface="Arial" pitchFamily="34" charset="0"/>
              <a:buNone/>
            </a:pPr>
            <a:endParaRPr lang="en-GB" sz="2000" dirty="0"/>
          </a:p>
        </p:txBody>
      </p:sp>
      <p:sp>
        <p:nvSpPr>
          <p:cNvPr id="4" name="TextBox 3">
            <a:extLst>
              <a:ext uri="{FF2B5EF4-FFF2-40B4-BE49-F238E27FC236}">
                <a16:creationId xmlns:a16="http://schemas.microsoft.com/office/drawing/2014/main" id="{55501042-2F13-4EF9-BAB4-A290DC6CAC1D}"/>
              </a:ext>
            </a:extLst>
          </p:cNvPr>
          <p:cNvSpPr txBox="1"/>
          <p:nvPr/>
        </p:nvSpPr>
        <p:spPr>
          <a:xfrm>
            <a:off x="398866" y="6105052"/>
            <a:ext cx="3055645" cy="261610"/>
          </a:xfrm>
          <a:prstGeom prst="rect">
            <a:avLst/>
          </a:prstGeom>
          <a:noFill/>
        </p:spPr>
        <p:txBody>
          <a:bodyPr wrap="none" rtlCol="0">
            <a:spAutoFit/>
          </a:bodyPr>
          <a:lstStyle/>
          <a:p>
            <a:r>
              <a:rPr lang="en-GB" sz="1100" i="1" dirty="0">
                <a:solidFill>
                  <a:srgbClr val="8CC048"/>
                </a:solidFill>
              </a:rPr>
              <a:t>Based on UK Energy Consumption Data 2019, BEIS</a:t>
            </a:r>
          </a:p>
        </p:txBody>
      </p:sp>
      <p:cxnSp>
        <p:nvCxnSpPr>
          <p:cNvPr id="8" name="Straight Connector 7">
            <a:extLst>
              <a:ext uri="{FF2B5EF4-FFF2-40B4-BE49-F238E27FC236}">
                <a16:creationId xmlns:a16="http://schemas.microsoft.com/office/drawing/2014/main" id="{D47272D4-B7F6-427C-998B-C5FFEEBD77D0}"/>
              </a:ext>
            </a:extLst>
          </p:cNvPr>
          <p:cNvCxnSpPr/>
          <p:nvPr/>
        </p:nvCxnSpPr>
        <p:spPr>
          <a:xfrm>
            <a:off x="3700131" y="1562986"/>
            <a:ext cx="0" cy="4707496"/>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DDF74FE0-0EED-46D3-BCCE-281575DBE635}"/>
              </a:ext>
            </a:extLst>
          </p:cNvPr>
          <p:cNvSpPr txBox="1">
            <a:spLocks/>
          </p:cNvSpPr>
          <p:nvPr/>
        </p:nvSpPr>
        <p:spPr>
          <a:xfrm>
            <a:off x="3915574" y="941128"/>
            <a:ext cx="5031577" cy="348928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28ABE7"/>
              </a:buClr>
              <a:buFont typeface="Arial" panose="020B0604020202020204" pitchFamily="34" charset="0"/>
              <a:buChar char="•"/>
              <a:defRPr sz="2800" kern="1200">
                <a:solidFill>
                  <a:srgbClr val="8CC048"/>
                </a:solidFill>
                <a:latin typeface="+mn-lt"/>
                <a:ea typeface="+mn-ea"/>
                <a:cs typeface="+mn-cs"/>
              </a:defRPr>
            </a:lvl1pPr>
            <a:lvl2pPr marL="685800" indent="-228600" algn="l" defTabSz="914400" rtl="0" eaLnBrk="1" latinLnBrk="0" hangingPunct="1">
              <a:lnSpc>
                <a:spcPct val="90000"/>
              </a:lnSpc>
              <a:spcBef>
                <a:spcPts val="500"/>
              </a:spcBef>
              <a:buClr>
                <a:srgbClr val="28ABE7"/>
              </a:buClr>
              <a:buFont typeface="Arial" panose="020B0604020202020204" pitchFamily="34" charset="0"/>
              <a:buChar char="•"/>
              <a:defRPr sz="2400" kern="1200">
                <a:solidFill>
                  <a:srgbClr val="8CC048"/>
                </a:solidFill>
                <a:latin typeface="+mn-lt"/>
                <a:ea typeface="+mn-ea"/>
                <a:cs typeface="+mn-cs"/>
              </a:defRPr>
            </a:lvl2pPr>
            <a:lvl3pPr marL="1143000" indent="-228600" algn="l" defTabSz="914400" rtl="0" eaLnBrk="1" latinLnBrk="0" hangingPunct="1">
              <a:lnSpc>
                <a:spcPct val="90000"/>
              </a:lnSpc>
              <a:spcBef>
                <a:spcPts val="500"/>
              </a:spcBef>
              <a:buClr>
                <a:srgbClr val="28ABE7"/>
              </a:buClr>
              <a:buFont typeface="Arial" panose="020B0604020202020204" pitchFamily="34" charset="0"/>
              <a:buChar char="•"/>
              <a:defRPr sz="2000" kern="1200">
                <a:solidFill>
                  <a:srgbClr val="8CC048"/>
                </a:solidFill>
                <a:latin typeface="+mn-lt"/>
                <a:ea typeface="+mn-ea"/>
                <a:cs typeface="+mn-cs"/>
              </a:defRPr>
            </a:lvl3pPr>
            <a:lvl4pPr marL="16002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4pPr>
            <a:lvl5pPr marL="20574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dirty="0"/>
          </a:p>
          <a:p>
            <a:pPr marL="0" indent="0">
              <a:lnSpc>
                <a:spcPct val="150000"/>
              </a:lnSpc>
              <a:spcBef>
                <a:spcPts val="0"/>
              </a:spcBef>
              <a:buNone/>
            </a:pPr>
            <a:r>
              <a:rPr lang="en-US" sz="3400" dirty="0"/>
              <a:t>Hydrogen blending means…</a:t>
            </a:r>
          </a:p>
          <a:p>
            <a:pPr marL="361950" lvl="1" indent="-276225">
              <a:lnSpc>
                <a:spcPct val="150000"/>
              </a:lnSpc>
              <a:buFont typeface="Wingdings" panose="05000000000000000000" pitchFamily="2" charset="2"/>
              <a:buChar char="ü"/>
            </a:pPr>
            <a:r>
              <a:rPr lang="en-US" dirty="0"/>
              <a:t> </a:t>
            </a:r>
            <a:r>
              <a:rPr lang="en-US" sz="2900" dirty="0"/>
              <a:t>No change for consumers </a:t>
            </a:r>
          </a:p>
          <a:p>
            <a:pPr marL="361950" lvl="1" indent="-276225">
              <a:lnSpc>
                <a:spcPct val="150000"/>
              </a:lnSpc>
              <a:buFont typeface="Wingdings" panose="05000000000000000000" pitchFamily="2" charset="2"/>
              <a:buChar char="ü"/>
            </a:pPr>
            <a:r>
              <a:rPr lang="en-US" sz="2900" dirty="0"/>
              <a:t> Hydrogen supply chain development</a:t>
            </a:r>
          </a:p>
          <a:p>
            <a:pPr marL="361950" lvl="1" indent="-276225">
              <a:lnSpc>
                <a:spcPct val="120000"/>
              </a:lnSpc>
              <a:buFont typeface="Wingdings" panose="05000000000000000000" pitchFamily="2" charset="2"/>
              <a:buChar char="ü"/>
            </a:pPr>
            <a:r>
              <a:rPr lang="en-US" sz="2900" dirty="0"/>
              <a:t> Carbon savings equivalent to 2.5 million                cars off the road</a:t>
            </a:r>
          </a:p>
          <a:p>
            <a:pPr marL="361950" lvl="1" indent="-276225">
              <a:lnSpc>
                <a:spcPct val="150000"/>
              </a:lnSpc>
              <a:buFont typeface="Wingdings" panose="05000000000000000000" pitchFamily="2" charset="2"/>
              <a:buChar char="ü"/>
            </a:pPr>
            <a:r>
              <a:rPr lang="en-US" sz="2900" dirty="0"/>
              <a:t> Deliverable roadmap for deeper savings</a:t>
            </a:r>
          </a:p>
          <a:p>
            <a:endParaRPr lang="en-US" dirty="0"/>
          </a:p>
        </p:txBody>
      </p:sp>
      <p:pic>
        <p:nvPicPr>
          <p:cNvPr id="13" name="Picture 12">
            <a:extLst>
              <a:ext uri="{FF2B5EF4-FFF2-40B4-BE49-F238E27FC236}">
                <a16:creationId xmlns:a16="http://schemas.microsoft.com/office/drawing/2014/main" id="{92C6D8D2-44FE-405A-93C0-8703B1F6CB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8733" y="4633607"/>
            <a:ext cx="1111470" cy="1602250"/>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6578DA58-E4DC-430A-89AB-F3FAD1FDADCD}"/>
              </a:ext>
            </a:extLst>
          </p:cNvPr>
          <p:cNvSpPr txBox="1"/>
          <p:nvPr/>
        </p:nvSpPr>
        <p:spPr>
          <a:xfrm>
            <a:off x="5615566" y="4596072"/>
            <a:ext cx="3331585" cy="1477328"/>
          </a:xfrm>
          <a:prstGeom prst="rect">
            <a:avLst/>
          </a:prstGeom>
          <a:noFill/>
        </p:spPr>
        <p:txBody>
          <a:bodyPr wrap="square" rtlCol="0">
            <a:spAutoFit/>
          </a:bodyPr>
          <a:lstStyle/>
          <a:p>
            <a:pPr algn="ctr"/>
            <a:r>
              <a:rPr lang="en-GB" dirty="0">
                <a:solidFill>
                  <a:srgbClr val="28ABE7"/>
                </a:solidFill>
              </a:rPr>
              <a:t>Committee on Climate Change</a:t>
            </a:r>
          </a:p>
          <a:p>
            <a:pPr algn="ctr"/>
            <a:endParaRPr lang="en-GB" dirty="0">
              <a:solidFill>
                <a:srgbClr val="28ABE7"/>
              </a:solidFill>
            </a:endParaRPr>
          </a:p>
          <a:p>
            <a:pPr algn="ctr"/>
            <a:r>
              <a:rPr lang="en-GB" dirty="0">
                <a:solidFill>
                  <a:srgbClr val="28ABE7"/>
                </a:solidFill>
              </a:rPr>
              <a:t>Identifies that hydrogen is a ‘necessity’, and that grid blending has a key enabling role</a:t>
            </a:r>
          </a:p>
        </p:txBody>
      </p:sp>
    </p:spTree>
    <p:extLst>
      <p:ext uri="{BB962C8B-B14F-4D97-AF65-F5344CB8AC3E}">
        <p14:creationId xmlns:p14="http://schemas.microsoft.com/office/powerpoint/2010/main" val="18229728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7EA9C3-F9A4-407D-9C58-9357D9022E11}"/>
              </a:ext>
            </a:extLst>
          </p:cNvPr>
          <p:cNvSpPr>
            <a:spLocks noGrp="1"/>
          </p:cNvSpPr>
          <p:nvPr>
            <p:ph idx="1"/>
          </p:nvPr>
        </p:nvSpPr>
        <p:spPr>
          <a:xfrm>
            <a:off x="628649" y="1669498"/>
            <a:ext cx="8189505" cy="4082691"/>
          </a:xfrm>
        </p:spPr>
        <p:txBody>
          <a:bodyPr>
            <a:normAutofit/>
          </a:bodyPr>
          <a:lstStyle/>
          <a:p>
            <a:pPr marL="0" indent="0" algn="ctr">
              <a:buNone/>
            </a:pPr>
            <a:r>
              <a:rPr lang="en-GB" sz="2400" dirty="0"/>
              <a:t>To enable bulk deployment of hydrogen blending within the UK gas network by demonstrating its safe transportation and use.</a:t>
            </a:r>
          </a:p>
        </p:txBody>
      </p:sp>
      <p:sp>
        <p:nvSpPr>
          <p:cNvPr id="3" name="Title 2">
            <a:extLst>
              <a:ext uri="{FF2B5EF4-FFF2-40B4-BE49-F238E27FC236}">
                <a16:creationId xmlns:a16="http://schemas.microsoft.com/office/drawing/2014/main" id="{8DF9D3A8-EDF3-449F-8A56-56CB2297A724}"/>
              </a:ext>
            </a:extLst>
          </p:cNvPr>
          <p:cNvSpPr>
            <a:spLocks noGrp="1"/>
          </p:cNvSpPr>
          <p:nvPr>
            <p:ph type="title"/>
          </p:nvPr>
        </p:nvSpPr>
        <p:spPr>
          <a:xfrm>
            <a:off x="628650" y="634792"/>
            <a:ext cx="6727845" cy="813653"/>
          </a:xfrm>
        </p:spPr>
        <p:txBody>
          <a:bodyPr>
            <a:normAutofit/>
          </a:bodyPr>
          <a:lstStyle/>
          <a:p>
            <a:r>
              <a:rPr lang="en-GB" sz="2400" dirty="0"/>
              <a:t>Project Objective and Timeline</a:t>
            </a:r>
          </a:p>
        </p:txBody>
      </p:sp>
      <p:pic>
        <p:nvPicPr>
          <p:cNvPr id="4" name="Picture 3" descr="Image result for OFGEM NIC logo">
            <a:hlinkClick r:id="rId2"/>
            <a:extLst>
              <a:ext uri="{FF2B5EF4-FFF2-40B4-BE49-F238E27FC236}">
                <a16:creationId xmlns:a16="http://schemas.microsoft.com/office/drawing/2014/main" id="{4BB6C6E5-0C98-4C35-849D-588FFAB6A3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1177" y="5996659"/>
            <a:ext cx="1684048" cy="45309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E3A0321-D937-4187-9D02-4D846F65BA2B}"/>
              </a:ext>
            </a:extLst>
          </p:cNvPr>
          <p:cNvSpPr txBox="1">
            <a:spLocks/>
          </p:cNvSpPr>
          <p:nvPr/>
        </p:nvSpPr>
        <p:spPr bwMode="auto">
          <a:xfrm>
            <a:off x="4364873" y="6010806"/>
            <a:ext cx="2613878" cy="49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eaLnBrk="0" fontAlgn="base" hangingPunct="0">
              <a:lnSpc>
                <a:spcPts val="2500"/>
              </a:lnSpc>
              <a:spcBef>
                <a:spcPts val="850"/>
              </a:spcBef>
              <a:spcAft>
                <a:spcPts val="0"/>
              </a:spcAft>
              <a:buClr>
                <a:schemeClr val="tx2"/>
              </a:buClr>
              <a:buFont typeface="Arial" pitchFamily="34" charset="0"/>
              <a:buChar char="•"/>
              <a:defRPr sz="1900" kern="1200">
                <a:solidFill>
                  <a:srgbClr val="0C3B60"/>
                </a:solidFill>
                <a:latin typeface="+mn-lt"/>
                <a:ea typeface="ヒラギノ角ゴ Pro W3" pitchFamily="-108" charset="-128"/>
                <a:cs typeface="ヒラギノ角ゴ Pro W3" pitchFamily="-108" charset="-128"/>
              </a:defRPr>
            </a:lvl1pPr>
            <a:lvl2pPr marL="488950" indent="-236538" algn="l" rtl="0" eaLnBrk="0" fontAlgn="base" hangingPunct="0">
              <a:lnSpc>
                <a:spcPts val="1800"/>
              </a:lnSpc>
              <a:spcBef>
                <a:spcPts val="288"/>
              </a:spcBef>
              <a:spcAft>
                <a:spcPts val="563"/>
              </a:spcAft>
              <a:buClr>
                <a:schemeClr val="tx2"/>
              </a:buClr>
              <a:buFont typeface="Arial" pitchFamily="34" charset="0"/>
              <a:buChar char="–"/>
              <a:defRPr sz="1600" kern="1200">
                <a:solidFill>
                  <a:srgbClr val="0C3B60"/>
                </a:solidFill>
                <a:latin typeface="+mn-lt"/>
                <a:ea typeface="ヒラギノ角ゴ Pro W3" pitchFamily="-108" charset="-128"/>
                <a:cs typeface="ヒラギノ角ゴ Pro W3"/>
              </a:defRPr>
            </a:lvl2pPr>
            <a:lvl3pPr marL="720725" indent="-187325" algn="l" rtl="0" eaLnBrk="0" fontAlgn="base" hangingPunct="0">
              <a:lnSpc>
                <a:spcPts val="1600"/>
              </a:lnSpc>
              <a:spcBef>
                <a:spcPts val="563"/>
              </a:spcBef>
              <a:spcAft>
                <a:spcPct val="0"/>
              </a:spcAft>
              <a:buClr>
                <a:schemeClr val="tx2"/>
              </a:buClr>
              <a:buFont typeface="Arial" pitchFamily="34" charset="0"/>
              <a:buChar char="•"/>
              <a:defRPr sz="1400" kern="1200">
                <a:solidFill>
                  <a:srgbClr val="0C3B60"/>
                </a:solidFill>
                <a:latin typeface="+mn-lt"/>
                <a:ea typeface="ヒラギノ角ゴ Pro W3" pitchFamily="-108" charset="-128"/>
                <a:cs typeface="ヒラギノ角ゴ Pro W3"/>
              </a:defRPr>
            </a:lvl3pPr>
            <a:lvl4pPr marL="1600200" indent="-228600" algn="l" rtl="0" eaLnBrk="0" fontAlgn="base" hangingPunct="0">
              <a:spcBef>
                <a:spcPct val="20000"/>
              </a:spcBef>
              <a:spcAft>
                <a:spcPct val="0"/>
              </a:spcAft>
              <a:buClr>
                <a:schemeClr val="tx2"/>
              </a:buClr>
              <a:buFont typeface="Arial" pitchFamily="34" charset="0"/>
              <a:buChar char="–"/>
              <a:defRPr sz="1600" kern="1200">
                <a:solidFill>
                  <a:schemeClr val="tx2"/>
                </a:solidFill>
                <a:latin typeface="+mn-lt"/>
                <a:ea typeface="ヒラギノ角ゴ Pro W3" pitchFamily="-108" charset="-128"/>
                <a:cs typeface="ヒラギノ角ゴ Pro W3"/>
              </a:defRPr>
            </a:lvl4pPr>
            <a:lvl5pPr marL="2057400" indent="-228600" algn="l" rtl="0" eaLnBrk="0" fontAlgn="base" hangingPunct="0">
              <a:spcBef>
                <a:spcPct val="20000"/>
              </a:spcBef>
              <a:spcAft>
                <a:spcPct val="0"/>
              </a:spcAft>
              <a:buClr>
                <a:schemeClr val="tx2"/>
              </a:buClr>
              <a:buFont typeface="Arial" pitchFamily="34" charset="0"/>
              <a:buChar char="»"/>
              <a:defRPr sz="1600" kern="1200">
                <a:solidFill>
                  <a:schemeClr val="tx2"/>
                </a:solidFill>
                <a:latin typeface="+mn-lt"/>
                <a:ea typeface="ヒラギノ角ゴ Pro W3" pitchFamily="-108"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ts val="0"/>
              </a:spcBef>
              <a:buFont typeface="Arial" pitchFamily="34" charset="0"/>
              <a:buNone/>
            </a:pPr>
            <a:r>
              <a:rPr lang="en-GB" sz="1400" b="0" i="1" dirty="0">
                <a:solidFill>
                  <a:srgbClr val="28ABE7"/>
                </a:solidFill>
              </a:rPr>
              <a:t>Project Funded under OFGEM’s Network Innovation Programme</a:t>
            </a:r>
          </a:p>
          <a:p>
            <a:pPr marL="0" indent="0" algn="r">
              <a:lnSpc>
                <a:spcPct val="100000"/>
              </a:lnSpc>
              <a:spcBef>
                <a:spcPts val="0"/>
              </a:spcBef>
              <a:buFont typeface="Arial" pitchFamily="34" charset="0"/>
              <a:buNone/>
            </a:pPr>
            <a:endParaRPr lang="en-GB" sz="1400" b="0" i="1" dirty="0">
              <a:solidFill>
                <a:srgbClr val="28ABE7"/>
              </a:solidFill>
            </a:endParaRPr>
          </a:p>
        </p:txBody>
      </p:sp>
      <p:sp>
        <p:nvSpPr>
          <p:cNvPr id="7" name="Content Placeholder 1">
            <a:extLst>
              <a:ext uri="{FF2B5EF4-FFF2-40B4-BE49-F238E27FC236}">
                <a16:creationId xmlns:a16="http://schemas.microsoft.com/office/drawing/2014/main" id="{3880483B-ADEA-4D1D-BA39-23F2B5836C78}"/>
              </a:ext>
            </a:extLst>
          </p:cNvPr>
          <p:cNvSpPr txBox="1">
            <a:spLocks/>
          </p:cNvSpPr>
          <p:nvPr/>
        </p:nvSpPr>
        <p:spPr>
          <a:xfrm>
            <a:off x="103106" y="5570592"/>
            <a:ext cx="8727578" cy="363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8ABE7"/>
              </a:buClr>
              <a:buFont typeface="Arial" panose="020B0604020202020204" pitchFamily="34" charset="0"/>
              <a:buChar char="•"/>
              <a:defRPr sz="2800" kern="1200">
                <a:solidFill>
                  <a:srgbClr val="8CC048"/>
                </a:solidFill>
                <a:latin typeface="+mn-lt"/>
                <a:ea typeface="+mn-ea"/>
                <a:cs typeface="+mn-cs"/>
              </a:defRPr>
            </a:lvl1pPr>
            <a:lvl2pPr marL="685800" indent="-228600" algn="l" defTabSz="914400" rtl="0" eaLnBrk="1" latinLnBrk="0" hangingPunct="1">
              <a:lnSpc>
                <a:spcPct val="90000"/>
              </a:lnSpc>
              <a:spcBef>
                <a:spcPts val="500"/>
              </a:spcBef>
              <a:buClr>
                <a:srgbClr val="28ABE7"/>
              </a:buClr>
              <a:buFont typeface="Arial" panose="020B0604020202020204" pitchFamily="34" charset="0"/>
              <a:buChar char="•"/>
              <a:defRPr sz="2400" kern="1200">
                <a:solidFill>
                  <a:srgbClr val="8CC048"/>
                </a:solidFill>
                <a:latin typeface="+mn-lt"/>
                <a:ea typeface="+mn-ea"/>
                <a:cs typeface="+mn-cs"/>
              </a:defRPr>
            </a:lvl2pPr>
            <a:lvl3pPr marL="1143000" indent="-228600" algn="l" defTabSz="914400" rtl="0" eaLnBrk="1" latinLnBrk="0" hangingPunct="1">
              <a:lnSpc>
                <a:spcPct val="90000"/>
              </a:lnSpc>
              <a:spcBef>
                <a:spcPts val="500"/>
              </a:spcBef>
              <a:buClr>
                <a:srgbClr val="28ABE7"/>
              </a:buClr>
              <a:buFont typeface="Arial" panose="020B0604020202020204" pitchFamily="34" charset="0"/>
              <a:buChar char="•"/>
              <a:defRPr sz="2000" kern="1200">
                <a:solidFill>
                  <a:srgbClr val="8CC048"/>
                </a:solidFill>
                <a:latin typeface="+mn-lt"/>
                <a:ea typeface="+mn-ea"/>
                <a:cs typeface="+mn-cs"/>
              </a:defRPr>
            </a:lvl3pPr>
            <a:lvl4pPr marL="16002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4pPr>
            <a:lvl5pPr marL="20574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28ABE7"/>
                </a:solidFill>
              </a:rPr>
              <a:t> 2017	        		2019	       		2021	      	             2023</a:t>
            </a:r>
          </a:p>
        </p:txBody>
      </p:sp>
      <p:sp>
        <p:nvSpPr>
          <p:cNvPr id="8" name="Arrow: Pentagon 7">
            <a:extLst>
              <a:ext uri="{FF2B5EF4-FFF2-40B4-BE49-F238E27FC236}">
                <a16:creationId xmlns:a16="http://schemas.microsoft.com/office/drawing/2014/main" id="{513C8602-1DA0-45A7-9639-95CAAEB9C4F4}"/>
              </a:ext>
            </a:extLst>
          </p:cNvPr>
          <p:cNvSpPr/>
          <p:nvPr/>
        </p:nvSpPr>
        <p:spPr>
          <a:xfrm>
            <a:off x="787763" y="3201690"/>
            <a:ext cx="1927289" cy="456392"/>
          </a:xfrm>
          <a:prstGeom prst="homePlate">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Safety Case</a:t>
            </a:r>
          </a:p>
        </p:txBody>
      </p:sp>
      <p:sp>
        <p:nvSpPr>
          <p:cNvPr id="9" name="Arrow: Chevron 8">
            <a:extLst>
              <a:ext uri="{FF2B5EF4-FFF2-40B4-BE49-F238E27FC236}">
                <a16:creationId xmlns:a16="http://schemas.microsoft.com/office/drawing/2014/main" id="{4C0F656B-7DD0-4334-AB0C-75FAA4057494}"/>
              </a:ext>
            </a:extLst>
          </p:cNvPr>
          <p:cNvSpPr/>
          <p:nvPr/>
        </p:nvSpPr>
        <p:spPr>
          <a:xfrm>
            <a:off x="2545872" y="3201690"/>
            <a:ext cx="1250050" cy="456392"/>
          </a:xfrm>
          <a:prstGeom prst="chevron">
            <a:avLst/>
          </a:prstGeom>
          <a:solidFill>
            <a:srgbClr val="28ABE7"/>
          </a:solidFill>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1400" dirty="0">
                <a:solidFill>
                  <a:schemeClr val="bg1"/>
                </a:solidFill>
              </a:rPr>
              <a:t>Install</a:t>
            </a:r>
          </a:p>
        </p:txBody>
      </p:sp>
      <p:sp>
        <p:nvSpPr>
          <p:cNvPr id="10" name="Arrow: Chevron 9">
            <a:extLst>
              <a:ext uri="{FF2B5EF4-FFF2-40B4-BE49-F238E27FC236}">
                <a16:creationId xmlns:a16="http://schemas.microsoft.com/office/drawing/2014/main" id="{FCE2E20C-0EE6-4D1B-AC77-AEA3BB3A01FE}"/>
              </a:ext>
            </a:extLst>
          </p:cNvPr>
          <p:cNvSpPr/>
          <p:nvPr/>
        </p:nvSpPr>
        <p:spPr>
          <a:xfrm>
            <a:off x="3626742" y="3201690"/>
            <a:ext cx="1512724" cy="456392"/>
          </a:xfrm>
          <a:prstGeom prst="chevron">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bg1"/>
                </a:solidFill>
              </a:rPr>
              <a:t>Trial @ </a:t>
            </a:r>
            <a:r>
              <a:rPr lang="en-GB" sz="1400" dirty="0" err="1">
                <a:solidFill>
                  <a:schemeClr val="bg1"/>
                </a:solidFill>
              </a:rPr>
              <a:t>Keele</a:t>
            </a:r>
            <a:endParaRPr lang="en-GB" sz="1400" dirty="0">
              <a:solidFill>
                <a:schemeClr val="bg1"/>
              </a:solidFill>
            </a:endParaRPr>
          </a:p>
        </p:txBody>
      </p:sp>
      <p:sp>
        <p:nvSpPr>
          <p:cNvPr id="11" name="Arrow: Pentagon 10">
            <a:extLst>
              <a:ext uri="{FF2B5EF4-FFF2-40B4-BE49-F238E27FC236}">
                <a16:creationId xmlns:a16="http://schemas.microsoft.com/office/drawing/2014/main" id="{74CF728A-1F93-4180-8B49-8CEC03C8A6B0}"/>
              </a:ext>
            </a:extLst>
          </p:cNvPr>
          <p:cNvSpPr/>
          <p:nvPr/>
        </p:nvSpPr>
        <p:spPr>
          <a:xfrm>
            <a:off x="3359069" y="3976383"/>
            <a:ext cx="1488902" cy="456392"/>
          </a:xfrm>
          <a:prstGeom prst="homePlate">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Safety Case</a:t>
            </a:r>
          </a:p>
        </p:txBody>
      </p:sp>
      <p:sp>
        <p:nvSpPr>
          <p:cNvPr id="12" name="Arrow: Chevron 11">
            <a:extLst>
              <a:ext uri="{FF2B5EF4-FFF2-40B4-BE49-F238E27FC236}">
                <a16:creationId xmlns:a16="http://schemas.microsoft.com/office/drawing/2014/main" id="{8DF2059F-072C-4CF9-97C0-3AB82E1F34DA}"/>
              </a:ext>
            </a:extLst>
          </p:cNvPr>
          <p:cNvSpPr/>
          <p:nvPr/>
        </p:nvSpPr>
        <p:spPr>
          <a:xfrm>
            <a:off x="4678713" y="3976383"/>
            <a:ext cx="902598" cy="456392"/>
          </a:xfrm>
          <a:prstGeom prst="chevron">
            <a:avLst/>
          </a:prstGeom>
          <a:solidFill>
            <a:srgbClr val="28ABE7"/>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solidFill>
                  <a:schemeClr val="bg1"/>
                </a:solidFill>
              </a:rPr>
              <a:t>Install</a:t>
            </a:r>
          </a:p>
        </p:txBody>
      </p:sp>
      <p:sp>
        <p:nvSpPr>
          <p:cNvPr id="13" name="Arrow: Chevron 12">
            <a:extLst>
              <a:ext uri="{FF2B5EF4-FFF2-40B4-BE49-F238E27FC236}">
                <a16:creationId xmlns:a16="http://schemas.microsoft.com/office/drawing/2014/main" id="{C722299E-B08C-461C-8E40-E13CB5A7C36A}"/>
              </a:ext>
            </a:extLst>
          </p:cNvPr>
          <p:cNvSpPr/>
          <p:nvPr/>
        </p:nvSpPr>
        <p:spPr>
          <a:xfrm>
            <a:off x="5428298" y="3976383"/>
            <a:ext cx="1563241" cy="456392"/>
          </a:xfrm>
          <a:prstGeom prst="chevron">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bg1"/>
                </a:solidFill>
              </a:rPr>
              <a:t>NE Public  Trial</a:t>
            </a:r>
          </a:p>
        </p:txBody>
      </p:sp>
      <p:sp>
        <p:nvSpPr>
          <p:cNvPr id="14" name="Arrow: Pentagon 13">
            <a:extLst>
              <a:ext uri="{FF2B5EF4-FFF2-40B4-BE49-F238E27FC236}">
                <a16:creationId xmlns:a16="http://schemas.microsoft.com/office/drawing/2014/main" id="{28F6D620-2B32-4722-AFD3-3AD2848ED6B1}"/>
              </a:ext>
            </a:extLst>
          </p:cNvPr>
          <p:cNvSpPr/>
          <p:nvPr/>
        </p:nvSpPr>
        <p:spPr>
          <a:xfrm>
            <a:off x="5581311" y="4689909"/>
            <a:ext cx="1093276" cy="456392"/>
          </a:xfrm>
          <a:prstGeom prst="homePlate">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Safety Case</a:t>
            </a:r>
          </a:p>
        </p:txBody>
      </p:sp>
      <p:sp>
        <p:nvSpPr>
          <p:cNvPr id="15" name="Arrow: Chevron 14">
            <a:extLst>
              <a:ext uri="{FF2B5EF4-FFF2-40B4-BE49-F238E27FC236}">
                <a16:creationId xmlns:a16="http://schemas.microsoft.com/office/drawing/2014/main" id="{6C26D809-0D00-4894-847A-BE152DA8DB5E}"/>
              </a:ext>
            </a:extLst>
          </p:cNvPr>
          <p:cNvSpPr/>
          <p:nvPr/>
        </p:nvSpPr>
        <p:spPr>
          <a:xfrm>
            <a:off x="6505329" y="4689909"/>
            <a:ext cx="902598" cy="456392"/>
          </a:xfrm>
          <a:prstGeom prst="chevron">
            <a:avLst/>
          </a:prstGeom>
          <a:solidFill>
            <a:srgbClr val="28ABE7"/>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solidFill>
                  <a:schemeClr val="bg1"/>
                </a:solidFill>
              </a:rPr>
              <a:t>Install</a:t>
            </a:r>
          </a:p>
        </p:txBody>
      </p:sp>
      <p:sp>
        <p:nvSpPr>
          <p:cNvPr id="16" name="Arrow: Chevron 15">
            <a:extLst>
              <a:ext uri="{FF2B5EF4-FFF2-40B4-BE49-F238E27FC236}">
                <a16:creationId xmlns:a16="http://schemas.microsoft.com/office/drawing/2014/main" id="{DD88BAD4-C1E3-4E07-8907-25D808288DEA}"/>
              </a:ext>
            </a:extLst>
          </p:cNvPr>
          <p:cNvSpPr/>
          <p:nvPr/>
        </p:nvSpPr>
        <p:spPr>
          <a:xfrm>
            <a:off x="7254914" y="4689909"/>
            <a:ext cx="1563241" cy="456392"/>
          </a:xfrm>
          <a:prstGeom prst="chevron">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45720" rIns="18000" bIns="45720" numCol="1" spcCol="0" rtlCol="0" fromWordArt="0" anchor="ctr" anchorCtr="0" forceAA="0" compatLnSpc="1">
            <a:prstTxWarp prst="textNoShape">
              <a:avLst/>
            </a:prstTxWarp>
            <a:noAutofit/>
          </a:bodyPr>
          <a:lstStyle/>
          <a:p>
            <a:pPr algn="ctr"/>
            <a:r>
              <a:rPr lang="en-GB" sz="1400" dirty="0">
                <a:solidFill>
                  <a:schemeClr val="bg1"/>
                </a:solidFill>
              </a:rPr>
              <a:t>NW Public Trial</a:t>
            </a:r>
          </a:p>
        </p:txBody>
      </p:sp>
      <p:cxnSp>
        <p:nvCxnSpPr>
          <p:cNvPr id="17" name="Straight Connector 16">
            <a:extLst>
              <a:ext uri="{FF2B5EF4-FFF2-40B4-BE49-F238E27FC236}">
                <a16:creationId xmlns:a16="http://schemas.microsoft.com/office/drawing/2014/main" id="{A9B7426C-E1AA-4C08-93F3-97E7EF9EBEB4}"/>
              </a:ext>
            </a:extLst>
          </p:cNvPr>
          <p:cNvCxnSpPr>
            <a:cxnSpLocks/>
          </p:cNvCxnSpPr>
          <p:nvPr/>
        </p:nvCxnSpPr>
        <p:spPr>
          <a:xfrm>
            <a:off x="482415" y="3673452"/>
            <a:ext cx="0" cy="1867208"/>
          </a:xfrm>
          <a:prstGeom prst="line">
            <a:avLst/>
          </a:prstGeom>
          <a:ln>
            <a:solidFill>
              <a:srgbClr val="8CC04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9A8394-630D-4AC9-BFDA-0B5CB0E73983}"/>
              </a:ext>
            </a:extLst>
          </p:cNvPr>
          <p:cNvCxnSpPr>
            <a:cxnSpLocks/>
          </p:cNvCxnSpPr>
          <p:nvPr/>
        </p:nvCxnSpPr>
        <p:spPr>
          <a:xfrm>
            <a:off x="3176842" y="4258009"/>
            <a:ext cx="0" cy="1282651"/>
          </a:xfrm>
          <a:prstGeom prst="line">
            <a:avLst/>
          </a:prstGeom>
          <a:ln>
            <a:solidFill>
              <a:srgbClr val="8CC04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DB8834-AE38-4C17-858A-946433471AFE}"/>
              </a:ext>
            </a:extLst>
          </p:cNvPr>
          <p:cNvCxnSpPr>
            <a:cxnSpLocks/>
          </p:cNvCxnSpPr>
          <p:nvPr/>
        </p:nvCxnSpPr>
        <p:spPr>
          <a:xfrm>
            <a:off x="5900223" y="5367354"/>
            <a:ext cx="0" cy="173306"/>
          </a:xfrm>
          <a:prstGeom prst="line">
            <a:avLst/>
          </a:prstGeom>
          <a:ln>
            <a:solidFill>
              <a:srgbClr val="8CC04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059B37-83D3-4A94-B238-F4B2713F9B95}"/>
              </a:ext>
            </a:extLst>
          </p:cNvPr>
          <p:cNvCxnSpPr>
            <a:cxnSpLocks/>
          </p:cNvCxnSpPr>
          <p:nvPr/>
        </p:nvCxnSpPr>
        <p:spPr>
          <a:xfrm>
            <a:off x="8402477" y="5367354"/>
            <a:ext cx="0" cy="173306"/>
          </a:xfrm>
          <a:prstGeom prst="line">
            <a:avLst/>
          </a:prstGeom>
          <a:ln>
            <a:solidFill>
              <a:srgbClr val="8CC0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099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Arrow Connector 59">
            <a:extLst>
              <a:ext uri="{FF2B5EF4-FFF2-40B4-BE49-F238E27FC236}">
                <a16:creationId xmlns:a16="http://schemas.microsoft.com/office/drawing/2014/main" id="{BF0993D1-94DC-4486-B33C-3CF934E53FB3}"/>
              </a:ext>
            </a:extLst>
          </p:cNvPr>
          <p:cNvCxnSpPr>
            <a:cxnSpLocks/>
          </p:cNvCxnSpPr>
          <p:nvPr/>
        </p:nvCxnSpPr>
        <p:spPr>
          <a:xfrm>
            <a:off x="4186926" y="5451583"/>
            <a:ext cx="490861" cy="1"/>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EE84C63-F352-4148-BD57-F608CEC4C4CB}"/>
              </a:ext>
            </a:extLst>
          </p:cNvPr>
          <p:cNvCxnSpPr>
            <a:cxnSpLocks/>
          </p:cNvCxnSpPr>
          <p:nvPr/>
        </p:nvCxnSpPr>
        <p:spPr>
          <a:xfrm>
            <a:off x="2054789" y="5451583"/>
            <a:ext cx="490861" cy="1"/>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1C83A99-AB4A-4D2C-837A-09B11638E774}"/>
              </a:ext>
            </a:extLst>
          </p:cNvPr>
          <p:cNvSpPr>
            <a:spLocks noGrp="1"/>
          </p:cNvSpPr>
          <p:nvPr>
            <p:ph type="title"/>
          </p:nvPr>
        </p:nvSpPr>
        <p:spPr>
          <a:xfrm>
            <a:off x="628650" y="634792"/>
            <a:ext cx="7886700" cy="758073"/>
          </a:xfrm>
        </p:spPr>
        <p:txBody>
          <a:bodyPr>
            <a:normAutofit/>
          </a:bodyPr>
          <a:lstStyle/>
          <a:p>
            <a:r>
              <a:rPr lang="en-GB" sz="2400" dirty="0"/>
              <a:t>Exemption</a:t>
            </a:r>
          </a:p>
        </p:txBody>
      </p:sp>
      <p:sp>
        <p:nvSpPr>
          <p:cNvPr id="4" name="Arrow: Pentagon 3">
            <a:extLst>
              <a:ext uri="{FF2B5EF4-FFF2-40B4-BE49-F238E27FC236}">
                <a16:creationId xmlns:a16="http://schemas.microsoft.com/office/drawing/2014/main" id="{FD0A8204-61C4-4786-AC83-B51712C782F3}"/>
              </a:ext>
            </a:extLst>
          </p:cNvPr>
          <p:cNvSpPr/>
          <p:nvPr/>
        </p:nvSpPr>
        <p:spPr>
          <a:xfrm>
            <a:off x="4163647" y="735419"/>
            <a:ext cx="1927289" cy="456392"/>
          </a:xfrm>
          <a:prstGeom prst="homePlate">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Safety Case</a:t>
            </a:r>
          </a:p>
        </p:txBody>
      </p:sp>
      <p:sp>
        <p:nvSpPr>
          <p:cNvPr id="5" name="Arrow: Chevron 4">
            <a:extLst>
              <a:ext uri="{FF2B5EF4-FFF2-40B4-BE49-F238E27FC236}">
                <a16:creationId xmlns:a16="http://schemas.microsoft.com/office/drawing/2014/main" id="{8FD78527-DEFA-4C81-961E-CE2E47C22588}"/>
              </a:ext>
            </a:extLst>
          </p:cNvPr>
          <p:cNvSpPr/>
          <p:nvPr/>
        </p:nvSpPr>
        <p:spPr>
          <a:xfrm>
            <a:off x="5921756" y="735419"/>
            <a:ext cx="1250050" cy="456392"/>
          </a:xfrm>
          <a:prstGeom prst="chevron">
            <a:avLst/>
          </a:prstGeom>
          <a:solidFill>
            <a:srgbClr val="28ABE7">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solidFill>
                  <a:schemeClr val="bg1"/>
                </a:solidFill>
              </a:rPr>
              <a:t>Install</a:t>
            </a:r>
          </a:p>
        </p:txBody>
      </p:sp>
      <p:sp>
        <p:nvSpPr>
          <p:cNvPr id="6" name="Arrow: Chevron 5">
            <a:extLst>
              <a:ext uri="{FF2B5EF4-FFF2-40B4-BE49-F238E27FC236}">
                <a16:creationId xmlns:a16="http://schemas.microsoft.com/office/drawing/2014/main" id="{5D0A8746-8A4A-4FDE-81D9-E17E3B7B2DC7}"/>
              </a:ext>
            </a:extLst>
          </p:cNvPr>
          <p:cNvSpPr/>
          <p:nvPr/>
        </p:nvSpPr>
        <p:spPr>
          <a:xfrm>
            <a:off x="7002626" y="735419"/>
            <a:ext cx="1512724" cy="456392"/>
          </a:xfrm>
          <a:prstGeom prst="chevron">
            <a:avLst/>
          </a:prstGeom>
          <a:solidFill>
            <a:srgbClr val="8CC048">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Trial</a:t>
            </a:r>
          </a:p>
        </p:txBody>
      </p:sp>
      <p:pic>
        <p:nvPicPr>
          <p:cNvPr id="8" name="Picture 7">
            <a:extLst>
              <a:ext uri="{FF2B5EF4-FFF2-40B4-BE49-F238E27FC236}">
                <a16:creationId xmlns:a16="http://schemas.microsoft.com/office/drawing/2014/main" id="{317A294E-0F43-4AA8-8DE6-1A3B82D450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733" y="2765848"/>
            <a:ext cx="3717080" cy="669954"/>
          </a:xfrm>
          <a:prstGeom prst="rect">
            <a:avLst/>
          </a:prstGeom>
          <a:ln>
            <a:solidFill>
              <a:schemeClr val="bg1">
                <a:lumMod val="65000"/>
              </a:schemeClr>
            </a:solidFill>
          </a:ln>
          <a:effectLst/>
        </p:spPr>
      </p:pic>
      <p:sp>
        <p:nvSpPr>
          <p:cNvPr id="9" name="Content Placeholder 2">
            <a:extLst>
              <a:ext uri="{FF2B5EF4-FFF2-40B4-BE49-F238E27FC236}">
                <a16:creationId xmlns:a16="http://schemas.microsoft.com/office/drawing/2014/main" id="{23121D0D-B7A5-40D5-9D56-FC75023B1B7E}"/>
              </a:ext>
            </a:extLst>
          </p:cNvPr>
          <p:cNvSpPr txBox="1">
            <a:spLocks/>
          </p:cNvSpPr>
          <p:nvPr/>
        </p:nvSpPr>
        <p:spPr>
          <a:xfrm>
            <a:off x="391765" y="1405339"/>
            <a:ext cx="3787017" cy="1188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8ABE7"/>
              </a:buClr>
              <a:buFont typeface="Arial" panose="020B0604020202020204" pitchFamily="34" charset="0"/>
              <a:buChar char="•"/>
              <a:defRPr sz="2800" kern="1200">
                <a:solidFill>
                  <a:srgbClr val="8CC048"/>
                </a:solidFill>
                <a:latin typeface="+mn-lt"/>
                <a:ea typeface="+mn-ea"/>
                <a:cs typeface="+mn-cs"/>
              </a:defRPr>
            </a:lvl1pPr>
            <a:lvl2pPr marL="685800" indent="-228600" algn="l" defTabSz="914400" rtl="0" eaLnBrk="1" latinLnBrk="0" hangingPunct="1">
              <a:lnSpc>
                <a:spcPct val="90000"/>
              </a:lnSpc>
              <a:spcBef>
                <a:spcPts val="500"/>
              </a:spcBef>
              <a:buClr>
                <a:srgbClr val="28ABE7"/>
              </a:buClr>
              <a:buFont typeface="Arial" panose="020B0604020202020204" pitchFamily="34" charset="0"/>
              <a:buChar char="•"/>
              <a:defRPr sz="2400" kern="1200">
                <a:solidFill>
                  <a:srgbClr val="8CC048"/>
                </a:solidFill>
                <a:latin typeface="+mn-lt"/>
                <a:ea typeface="+mn-ea"/>
                <a:cs typeface="+mn-cs"/>
              </a:defRPr>
            </a:lvl2pPr>
            <a:lvl3pPr marL="1143000" indent="-228600" algn="l" defTabSz="914400" rtl="0" eaLnBrk="1" latinLnBrk="0" hangingPunct="1">
              <a:lnSpc>
                <a:spcPct val="90000"/>
              </a:lnSpc>
              <a:spcBef>
                <a:spcPts val="500"/>
              </a:spcBef>
              <a:buClr>
                <a:srgbClr val="28ABE7"/>
              </a:buClr>
              <a:buFont typeface="Arial" panose="020B0604020202020204" pitchFamily="34" charset="0"/>
              <a:buChar char="•"/>
              <a:defRPr sz="2000" kern="1200">
                <a:solidFill>
                  <a:srgbClr val="8CC048"/>
                </a:solidFill>
                <a:latin typeface="+mn-lt"/>
                <a:ea typeface="+mn-ea"/>
                <a:cs typeface="+mn-cs"/>
              </a:defRPr>
            </a:lvl3pPr>
            <a:lvl4pPr marL="16002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4pPr>
            <a:lvl5pPr marL="20574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buFont typeface="Arial" panose="020B0604020202020204" pitchFamily="34" charset="0"/>
              <a:buNone/>
            </a:pPr>
            <a:r>
              <a:rPr lang="en-GB" sz="2000" dirty="0"/>
              <a:t>It is not permitted to transport hydrogen in the grid above 0.1%</a:t>
            </a:r>
            <a:r>
              <a:rPr lang="en-GB" sz="2000" baseline="-25000" dirty="0"/>
              <a:t> vol </a:t>
            </a:r>
            <a:r>
              <a:rPr lang="en-GB" sz="2000" dirty="0"/>
              <a:t>in the UK</a:t>
            </a:r>
          </a:p>
        </p:txBody>
      </p:sp>
      <p:sp>
        <p:nvSpPr>
          <p:cNvPr id="10" name="Content Placeholder 2">
            <a:extLst>
              <a:ext uri="{FF2B5EF4-FFF2-40B4-BE49-F238E27FC236}">
                <a16:creationId xmlns:a16="http://schemas.microsoft.com/office/drawing/2014/main" id="{1F82FFB4-D01F-4D56-8CA7-E52CF5FE22FB}"/>
              </a:ext>
            </a:extLst>
          </p:cNvPr>
          <p:cNvSpPr txBox="1">
            <a:spLocks/>
          </p:cNvSpPr>
          <p:nvPr/>
        </p:nvSpPr>
        <p:spPr>
          <a:xfrm>
            <a:off x="4332966" y="1484132"/>
            <a:ext cx="4427629" cy="3240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8ABE7"/>
              </a:buClr>
              <a:buFont typeface="Arial" panose="020B0604020202020204" pitchFamily="34" charset="0"/>
              <a:buChar char="•"/>
              <a:defRPr sz="2800" kern="1200">
                <a:solidFill>
                  <a:srgbClr val="8CC048"/>
                </a:solidFill>
                <a:latin typeface="+mn-lt"/>
                <a:ea typeface="+mn-ea"/>
                <a:cs typeface="+mn-cs"/>
              </a:defRPr>
            </a:lvl1pPr>
            <a:lvl2pPr marL="685800" indent="-228600" algn="l" defTabSz="914400" rtl="0" eaLnBrk="1" latinLnBrk="0" hangingPunct="1">
              <a:lnSpc>
                <a:spcPct val="90000"/>
              </a:lnSpc>
              <a:spcBef>
                <a:spcPts val="500"/>
              </a:spcBef>
              <a:buClr>
                <a:srgbClr val="28ABE7"/>
              </a:buClr>
              <a:buFont typeface="Arial" panose="020B0604020202020204" pitchFamily="34" charset="0"/>
              <a:buChar char="•"/>
              <a:defRPr sz="2400" kern="1200">
                <a:solidFill>
                  <a:srgbClr val="8CC048"/>
                </a:solidFill>
                <a:latin typeface="+mn-lt"/>
                <a:ea typeface="+mn-ea"/>
                <a:cs typeface="+mn-cs"/>
              </a:defRPr>
            </a:lvl2pPr>
            <a:lvl3pPr marL="1143000" indent="-228600" algn="l" defTabSz="914400" rtl="0" eaLnBrk="1" latinLnBrk="0" hangingPunct="1">
              <a:lnSpc>
                <a:spcPct val="90000"/>
              </a:lnSpc>
              <a:spcBef>
                <a:spcPts val="500"/>
              </a:spcBef>
              <a:buClr>
                <a:srgbClr val="28ABE7"/>
              </a:buClr>
              <a:buFont typeface="Arial" panose="020B0604020202020204" pitchFamily="34" charset="0"/>
              <a:buChar char="•"/>
              <a:defRPr sz="2000" kern="1200">
                <a:solidFill>
                  <a:srgbClr val="8CC048"/>
                </a:solidFill>
                <a:latin typeface="+mn-lt"/>
                <a:ea typeface="+mn-ea"/>
                <a:cs typeface="+mn-cs"/>
              </a:defRPr>
            </a:lvl3pPr>
            <a:lvl4pPr marL="16002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4pPr>
            <a:lvl5pPr marL="2057400" indent="-228600" algn="l" defTabSz="914400" rtl="0" eaLnBrk="1" latinLnBrk="0" hangingPunct="1">
              <a:lnSpc>
                <a:spcPct val="90000"/>
              </a:lnSpc>
              <a:spcBef>
                <a:spcPts val="500"/>
              </a:spcBef>
              <a:buClr>
                <a:srgbClr val="28ABE7"/>
              </a:buClr>
              <a:buFont typeface="Arial" panose="020B0604020202020204" pitchFamily="34" charset="0"/>
              <a:buChar char="•"/>
              <a:defRPr sz="1800" kern="1200">
                <a:solidFill>
                  <a:srgbClr val="8CC0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t>Exemption to GS(M)R is required to transport blended gas. </a:t>
            </a:r>
          </a:p>
          <a:p>
            <a:pPr marL="0" indent="0" algn="ctr">
              <a:buNone/>
            </a:pPr>
            <a:r>
              <a:rPr lang="en-GB" sz="1800" b="1" dirty="0"/>
              <a:t>Must show that </a:t>
            </a:r>
            <a:r>
              <a:rPr lang="en-GB" sz="1800" b="1" i="1" dirty="0"/>
              <a:t>“persons affected by the exemption, will not be prejudiced in consequence of it.”</a:t>
            </a:r>
          </a:p>
          <a:p>
            <a:pPr marL="0" indent="0" algn="ctr">
              <a:buNone/>
            </a:pPr>
            <a:r>
              <a:rPr lang="en-GB" sz="2000" dirty="0"/>
              <a:t>Evidence required to demonstrate 20%</a:t>
            </a:r>
            <a:r>
              <a:rPr lang="en-GB" sz="2000" baseline="-25000" dirty="0"/>
              <a:t>vol</a:t>
            </a:r>
            <a:r>
              <a:rPr lang="en-GB" sz="2000" dirty="0"/>
              <a:t> hydrogen is ‘as safe as’ natural gas</a:t>
            </a:r>
          </a:p>
        </p:txBody>
      </p:sp>
      <p:sp>
        <p:nvSpPr>
          <p:cNvPr id="42" name="Rectangle 41">
            <a:extLst>
              <a:ext uri="{FF2B5EF4-FFF2-40B4-BE49-F238E27FC236}">
                <a16:creationId xmlns:a16="http://schemas.microsoft.com/office/drawing/2014/main" id="{4EC42FF7-68E1-481D-90CD-D738A41F53A5}"/>
              </a:ext>
            </a:extLst>
          </p:cNvPr>
          <p:cNvSpPr/>
          <p:nvPr/>
        </p:nvSpPr>
        <p:spPr>
          <a:xfrm>
            <a:off x="403026" y="4264146"/>
            <a:ext cx="1820334" cy="2184400"/>
          </a:xfrm>
          <a:prstGeom prst="rect">
            <a:avLst/>
          </a:prstGeom>
          <a:solidFill>
            <a:srgbClr val="28ABE7"/>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rgbClr val="002060"/>
                </a:solidFill>
              </a:rPr>
              <a:t>Great Britain</a:t>
            </a:r>
          </a:p>
        </p:txBody>
      </p:sp>
      <p:sp>
        <p:nvSpPr>
          <p:cNvPr id="49" name="Rectangle 48">
            <a:extLst>
              <a:ext uri="{FF2B5EF4-FFF2-40B4-BE49-F238E27FC236}">
                <a16:creationId xmlns:a16="http://schemas.microsoft.com/office/drawing/2014/main" id="{9F2EABB2-DF9B-455B-8390-9D8D5C4D0A6B}"/>
              </a:ext>
            </a:extLst>
          </p:cNvPr>
          <p:cNvSpPr/>
          <p:nvPr/>
        </p:nvSpPr>
        <p:spPr>
          <a:xfrm>
            <a:off x="2544596" y="4264146"/>
            <a:ext cx="1820334" cy="2184400"/>
          </a:xfrm>
          <a:prstGeom prst="rect">
            <a:avLst/>
          </a:prstGeom>
          <a:solidFill>
            <a:srgbClr val="28ABE7"/>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err="1">
                <a:solidFill>
                  <a:srgbClr val="002060"/>
                </a:solidFill>
              </a:rPr>
              <a:t>Keele</a:t>
            </a:r>
            <a:r>
              <a:rPr lang="en-GB" dirty="0">
                <a:solidFill>
                  <a:srgbClr val="002060"/>
                </a:solidFill>
              </a:rPr>
              <a:t> University</a:t>
            </a:r>
          </a:p>
          <a:p>
            <a:pPr algn="ctr"/>
            <a:r>
              <a:rPr lang="en-GB" dirty="0">
                <a:solidFill>
                  <a:srgbClr val="002060"/>
                </a:solidFill>
              </a:rPr>
              <a:t>‘as today’</a:t>
            </a:r>
          </a:p>
        </p:txBody>
      </p:sp>
      <p:sp>
        <p:nvSpPr>
          <p:cNvPr id="50" name="Rectangle 49">
            <a:extLst>
              <a:ext uri="{FF2B5EF4-FFF2-40B4-BE49-F238E27FC236}">
                <a16:creationId xmlns:a16="http://schemas.microsoft.com/office/drawing/2014/main" id="{7FEC1019-0D04-41DA-9D06-A11B373C13BC}"/>
              </a:ext>
            </a:extLst>
          </p:cNvPr>
          <p:cNvSpPr/>
          <p:nvPr/>
        </p:nvSpPr>
        <p:spPr>
          <a:xfrm>
            <a:off x="4679161" y="4264146"/>
            <a:ext cx="1820334" cy="2184400"/>
          </a:xfrm>
          <a:prstGeom prst="rect">
            <a:avLst/>
          </a:prstGeom>
          <a:solidFill>
            <a:srgbClr val="28ABE7"/>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err="1">
                <a:solidFill>
                  <a:srgbClr val="002060"/>
                </a:solidFill>
              </a:rPr>
              <a:t>Keele</a:t>
            </a:r>
            <a:r>
              <a:rPr lang="en-GB" dirty="0">
                <a:solidFill>
                  <a:srgbClr val="002060"/>
                </a:solidFill>
              </a:rPr>
              <a:t> University</a:t>
            </a:r>
          </a:p>
          <a:p>
            <a:pPr algn="ctr"/>
            <a:r>
              <a:rPr lang="en-GB" dirty="0">
                <a:solidFill>
                  <a:srgbClr val="002060"/>
                </a:solidFill>
              </a:rPr>
              <a:t>‘in trial’</a:t>
            </a:r>
          </a:p>
        </p:txBody>
      </p:sp>
      <p:pic>
        <p:nvPicPr>
          <p:cNvPr id="52" name="Picture 51">
            <a:extLst>
              <a:ext uri="{FF2B5EF4-FFF2-40B4-BE49-F238E27FC236}">
                <a16:creationId xmlns:a16="http://schemas.microsoft.com/office/drawing/2014/main" id="{EA846B47-AFA9-4813-8BE3-C3EF248137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2600" y="4537176"/>
            <a:ext cx="1464326" cy="1184929"/>
          </a:xfrm>
          <a:prstGeom prst="rect">
            <a:avLst/>
          </a:prstGeom>
        </p:spPr>
      </p:pic>
      <p:pic>
        <p:nvPicPr>
          <p:cNvPr id="53" name="Picture 52">
            <a:extLst>
              <a:ext uri="{FF2B5EF4-FFF2-40B4-BE49-F238E27FC236}">
                <a16:creationId xmlns:a16="http://schemas.microsoft.com/office/drawing/2014/main" id="{F4243BAC-1C25-4028-8774-847272CD6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7165" y="4537176"/>
            <a:ext cx="1464326" cy="1184929"/>
          </a:xfrm>
          <a:prstGeom prst="rect">
            <a:avLst/>
          </a:prstGeom>
        </p:spPr>
      </p:pic>
      <p:sp>
        <p:nvSpPr>
          <p:cNvPr id="54" name="TextBox 53">
            <a:extLst>
              <a:ext uri="{FF2B5EF4-FFF2-40B4-BE49-F238E27FC236}">
                <a16:creationId xmlns:a16="http://schemas.microsoft.com/office/drawing/2014/main" id="{3DCAE6C2-8D4E-48F6-ABDB-E142D7A3D90A}"/>
              </a:ext>
            </a:extLst>
          </p:cNvPr>
          <p:cNvSpPr txBox="1"/>
          <p:nvPr/>
        </p:nvSpPr>
        <p:spPr>
          <a:xfrm>
            <a:off x="5167687" y="4944974"/>
            <a:ext cx="951130" cy="400110"/>
          </a:xfrm>
          <a:prstGeom prst="rect">
            <a:avLst/>
          </a:prstGeom>
          <a:noFill/>
        </p:spPr>
        <p:txBody>
          <a:bodyPr wrap="square" rtlCol="0">
            <a:spAutoFit/>
          </a:bodyPr>
          <a:lstStyle/>
          <a:p>
            <a:r>
              <a:rPr lang="en-GB" sz="2000" b="1" dirty="0">
                <a:solidFill>
                  <a:schemeClr val="bg1"/>
                </a:solidFill>
              </a:rPr>
              <a:t>H</a:t>
            </a:r>
            <a:r>
              <a:rPr lang="en-GB" sz="2000" b="1" baseline="-25000" dirty="0">
                <a:solidFill>
                  <a:schemeClr val="bg1"/>
                </a:solidFill>
              </a:rPr>
              <a:t>2</a:t>
            </a:r>
            <a:r>
              <a:rPr lang="en-GB" sz="2000" b="1" dirty="0">
                <a:solidFill>
                  <a:schemeClr val="bg1"/>
                </a:solidFill>
              </a:rPr>
              <a:t>-NG</a:t>
            </a:r>
            <a:endParaRPr lang="en-GB" sz="2000" b="1" baseline="-25000" dirty="0">
              <a:solidFill>
                <a:schemeClr val="bg1"/>
              </a:solidFill>
            </a:endParaRPr>
          </a:p>
        </p:txBody>
      </p:sp>
      <p:sp>
        <p:nvSpPr>
          <p:cNvPr id="55" name="Rectangle 54">
            <a:extLst>
              <a:ext uri="{FF2B5EF4-FFF2-40B4-BE49-F238E27FC236}">
                <a16:creationId xmlns:a16="http://schemas.microsoft.com/office/drawing/2014/main" id="{6BF894C1-046C-4565-AD52-560A902DD173}"/>
              </a:ext>
            </a:extLst>
          </p:cNvPr>
          <p:cNvSpPr/>
          <p:nvPr/>
        </p:nvSpPr>
        <p:spPr>
          <a:xfrm>
            <a:off x="588133" y="4408054"/>
            <a:ext cx="1450120" cy="1604535"/>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B28B78F-DF21-4D50-AB28-E6E19D8B2F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116" y="4408054"/>
            <a:ext cx="1010176" cy="1604535"/>
          </a:xfrm>
          <a:prstGeom prst="rect">
            <a:avLst/>
          </a:prstGeom>
        </p:spPr>
      </p:pic>
      <p:sp>
        <p:nvSpPr>
          <p:cNvPr id="59" name="Title 1">
            <a:extLst>
              <a:ext uri="{FF2B5EF4-FFF2-40B4-BE49-F238E27FC236}">
                <a16:creationId xmlns:a16="http://schemas.microsoft.com/office/drawing/2014/main" id="{4730929D-7767-4387-87D7-DFD8916D14A1}"/>
              </a:ext>
            </a:extLst>
          </p:cNvPr>
          <p:cNvSpPr txBox="1">
            <a:spLocks/>
          </p:cNvSpPr>
          <p:nvPr/>
        </p:nvSpPr>
        <p:spPr>
          <a:xfrm>
            <a:off x="451540" y="3536782"/>
            <a:ext cx="8501074" cy="758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28ABE7"/>
                </a:solidFill>
                <a:latin typeface="Calibri" charset="0"/>
                <a:ea typeface="Calibri" charset="0"/>
                <a:cs typeface="Calibri" charset="0"/>
              </a:defRPr>
            </a:lvl1pPr>
          </a:lstStyle>
          <a:p>
            <a:r>
              <a:rPr lang="en-GB" sz="2000" dirty="0"/>
              <a:t>Quantitative Risk Assessment backed by rigorous evidence</a:t>
            </a:r>
          </a:p>
        </p:txBody>
      </p:sp>
      <p:sp>
        <p:nvSpPr>
          <p:cNvPr id="12" name="Rectangle 11">
            <a:extLst>
              <a:ext uri="{FF2B5EF4-FFF2-40B4-BE49-F238E27FC236}">
                <a16:creationId xmlns:a16="http://schemas.microsoft.com/office/drawing/2014/main" id="{2946E9A7-19B0-4AB6-8A94-51E08A0A1159}"/>
              </a:ext>
            </a:extLst>
          </p:cNvPr>
          <p:cNvSpPr/>
          <p:nvPr/>
        </p:nvSpPr>
        <p:spPr>
          <a:xfrm>
            <a:off x="6810017" y="5363629"/>
            <a:ext cx="2073140" cy="1200329"/>
          </a:xfrm>
          <a:prstGeom prst="rect">
            <a:avLst/>
          </a:prstGeom>
        </p:spPr>
        <p:txBody>
          <a:bodyPr wrap="square">
            <a:spAutoFit/>
          </a:bodyPr>
          <a:lstStyle/>
          <a:p>
            <a:pPr algn="ctr"/>
            <a:r>
              <a:rPr lang="en-GB" dirty="0">
                <a:solidFill>
                  <a:srgbClr val="28ABE7"/>
                </a:solidFill>
              </a:rPr>
              <a:t>Secured the UK’s </a:t>
            </a:r>
            <a:r>
              <a:rPr lang="en-GB" b="1" dirty="0">
                <a:solidFill>
                  <a:srgbClr val="28ABE7"/>
                </a:solidFill>
              </a:rPr>
              <a:t>first hydrogen exemption </a:t>
            </a:r>
            <a:r>
              <a:rPr lang="en-GB" dirty="0">
                <a:solidFill>
                  <a:srgbClr val="28ABE7"/>
                </a:solidFill>
              </a:rPr>
              <a:t>in November 2018</a:t>
            </a:r>
          </a:p>
        </p:txBody>
      </p:sp>
      <p:pic>
        <p:nvPicPr>
          <p:cNvPr id="13" name="Picture 12">
            <a:extLst>
              <a:ext uri="{FF2B5EF4-FFF2-40B4-BE49-F238E27FC236}">
                <a16:creationId xmlns:a16="http://schemas.microsoft.com/office/drawing/2014/main" id="{216C9674-9E5B-4D88-A9E9-7DD354A5C5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82671" y="4229008"/>
            <a:ext cx="1080213" cy="1087638"/>
          </a:xfrm>
          <a:prstGeom prst="rect">
            <a:avLst/>
          </a:prstGeom>
        </p:spPr>
      </p:pic>
    </p:spTree>
    <p:extLst>
      <p:ext uri="{BB962C8B-B14F-4D97-AF65-F5344CB8AC3E}">
        <p14:creationId xmlns:p14="http://schemas.microsoft.com/office/powerpoint/2010/main" val="18910832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3A99-AB4A-4D2C-837A-09B11638E774}"/>
              </a:ext>
            </a:extLst>
          </p:cNvPr>
          <p:cNvSpPr>
            <a:spLocks noGrp="1"/>
          </p:cNvSpPr>
          <p:nvPr>
            <p:ph type="title"/>
          </p:nvPr>
        </p:nvSpPr>
        <p:spPr>
          <a:xfrm>
            <a:off x="628650" y="634792"/>
            <a:ext cx="7886700" cy="758073"/>
          </a:xfrm>
        </p:spPr>
        <p:txBody>
          <a:bodyPr>
            <a:normAutofit/>
          </a:bodyPr>
          <a:lstStyle/>
          <a:p>
            <a:r>
              <a:rPr lang="en-GB" sz="2400" dirty="0"/>
              <a:t>Customer Focused</a:t>
            </a:r>
          </a:p>
        </p:txBody>
      </p:sp>
      <p:sp>
        <p:nvSpPr>
          <p:cNvPr id="4" name="Arrow: Pentagon 3">
            <a:extLst>
              <a:ext uri="{FF2B5EF4-FFF2-40B4-BE49-F238E27FC236}">
                <a16:creationId xmlns:a16="http://schemas.microsoft.com/office/drawing/2014/main" id="{FD0A8204-61C4-4786-AC83-B51712C782F3}"/>
              </a:ext>
            </a:extLst>
          </p:cNvPr>
          <p:cNvSpPr/>
          <p:nvPr/>
        </p:nvSpPr>
        <p:spPr>
          <a:xfrm>
            <a:off x="4163647" y="735419"/>
            <a:ext cx="1927289" cy="456392"/>
          </a:xfrm>
          <a:prstGeom prst="homePlate">
            <a:avLst/>
          </a:prstGeom>
          <a:solidFill>
            <a:srgbClr val="8CC0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Safety Case</a:t>
            </a:r>
          </a:p>
        </p:txBody>
      </p:sp>
      <p:sp>
        <p:nvSpPr>
          <p:cNvPr id="5" name="Arrow: Chevron 4">
            <a:extLst>
              <a:ext uri="{FF2B5EF4-FFF2-40B4-BE49-F238E27FC236}">
                <a16:creationId xmlns:a16="http://schemas.microsoft.com/office/drawing/2014/main" id="{8FD78527-DEFA-4C81-961E-CE2E47C22588}"/>
              </a:ext>
            </a:extLst>
          </p:cNvPr>
          <p:cNvSpPr/>
          <p:nvPr/>
        </p:nvSpPr>
        <p:spPr>
          <a:xfrm>
            <a:off x="5921756" y="735419"/>
            <a:ext cx="1250050" cy="456392"/>
          </a:xfrm>
          <a:prstGeom prst="chevron">
            <a:avLst/>
          </a:prstGeom>
          <a:solidFill>
            <a:srgbClr val="28ABE7">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solidFill>
                  <a:schemeClr val="bg1"/>
                </a:solidFill>
              </a:rPr>
              <a:t>Install</a:t>
            </a:r>
          </a:p>
        </p:txBody>
      </p:sp>
      <p:sp>
        <p:nvSpPr>
          <p:cNvPr id="6" name="Arrow: Chevron 5">
            <a:extLst>
              <a:ext uri="{FF2B5EF4-FFF2-40B4-BE49-F238E27FC236}">
                <a16:creationId xmlns:a16="http://schemas.microsoft.com/office/drawing/2014/main" id="{5D0A8746-8A4A-4FDE-81D9-E17E3B7B2DC7}"/>
              </a:ext>
            </a:extLst>
          </p:cNvPr>
          <p:cNvSpPr/>
          <p:nvPr/>
        </p:nvSpPr>
        <p:spPr>
          <a:xfrm>
            <a:off x="7002626" y="735419"/>
            <a:ext cx="1512724" cy="456392"/>
          </a:xfrm>
          <a:prstGeom prst="chevron">
            <a:avLst/>
          </a:prstGeom>
          <a:solidFill>
            <a:srgbClr val="8CC048">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Trial</a:t>
            </a:r>
          </a:p>
        </p:txBody>
      </p:sp>
      <p:pic>
        <p:nvPicPr>
          <p:cNvPr id="22" name="Picture 21">
            <a:extLst>
              <a:ext uri="{FF2B5EF4-FFF2-40B4-BE49-F238E27FC236}">
                <a16:creationId xmlns:a16="http://schemas.microsoft.com/office/drawing/2014/main" id="{76CFCF5D-064B-4D5D-8E28-EF6252961411}"/>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7000"/>
                    </a14:imgEffect>
                    <a14:imgEffect>
                      <a14:brightnessContrast bright="38000"/>
                    </a14:imgEffect>
                  </a14:imgLayer>
                </a14:imgProps>
              </a:ext>
              <a:ext uri="{28A0092B-C50C-407E-A947-70E740481C1C}">
                <a14:useLocalDpi xmlns:a14="http://schemas.microsoft.com/office/drawing/2010/main"/>
              </a:ext>
            </a:extLst>
          </a:blip>
          <a:stretch>
            <a:fillRect/>
          </a:stretch>
        </p:blipFill>
        <p:spPr>
          <a:xfrm>
            <a:off x="525098" y="1631034"/>
            <a:ext cx="5349568" cy="3007870"/>
          </a:xfrm>
          <a:prstGeom prst="rect">
            <a:avLst/>
          </a:prstGeom>
        </p:spPr>
      </p:pic>
      <p:pic>
        <p:nvPicPr>
          <p:cNvPr id="11" name="Picture 10">
            <a:extLst>
              <a:ext uri="{FF2B5EF4-FFF2-40B4-BE49-F238E27FC236}">
                <a16:creationId xmlns:a16="http://schemas.microsoft.com/office/drawing/2014/main" id="{E231FD0D-C10C-4776-90CD-90956CB0CF17}"/>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4000"/>
                    </a14:imgEffect>
                  </a14:imgLayer>
                </a14:imgProps>
              </a:ext>
              <a:ext uri="{28A0092B-C50C-407E-A947-70E740481C1C}">
                <a14:useLocalDpi xmlns:a14="http://schemas.microsoft.com/office/drawing/2010/main"/>
              </a:ext>
            </a:extLst>
          </a:blip>
          <a:srcRect/>
          <a:stretch/>
        </p:blipFill>
        <p:spPr>
          <a:xfrm>
            <a:off x="6021092" y="3184229"/>
            <a:ext cx="2559108" cy="3038979"/>
          </a:xfrm>
          <a:prstGeom prst="rect">
            <a:avLst/>
          </a:prstGeom>
        </p:spPr>
      </p:pic>
      <p:pic>
        <p:nvPicPr>
          <p:cNvPr id="15" name="Picture 14">
            <a:extLst>
              <a:ext uri="{FF2B5EF4-FFF2-40B4-BE49-F238E27FC236}">
                <a16:creationId xmlns:a16="http://schemas.microsoft.com/office/drawing/2014/main" id="{1FEB13D0-0D24-4EA9-8C25-06D2ACF254CE}"/>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6000"/>
                    </a14:imgEffect>
                  </a14:imgLayer>
                </a14:imgProps>
              </a:ext>
              <a:ext uri="{28A0092B-C50C-407E-A947-70E740481C1C}">
                <a14:useLocalDpi xmlns:a14="http://schemas.microsoft.com/office/drawing/2010/main"/>
              </a:ext>
            </a:extLst>
          </a:blip>
          <a:stretch>
            <a:fillRect/>
          </a:stretch>
        </p:blipFill>
        <p:spPr>
          <a:xfrm>
            <a:off x="6021091" y="1631033"/>
            <a:ext cx="2559109" cy="1438895"/>
          </a:xfrm>
          <a:prstGeom prst="rect">
            <a:avLst/>
          </a:prstGeom>
        </p:spPr>
      </p:pic>
      <p:pic>
        <p:nvPicPr>
          <p:cNvPr id="17" name="Picture 16">
            <a:extLst>
              <a:ext uri="{FF2B5EF4-FFF2-40B4-BE49-F238E27FC236}">
                <a16:creationId xmlns:a16="http://schemas.microsoft.com/office/drawing/2014/main" id="{4F96B2CC-41A2-4142-A680-4C895E97F0D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5098" y="4779217"/>
            <a:ext cx="2605332" cy="1464885"/>
          </a:xfrm>
          <a:prstGeom prst="rect">
            <a:avLst/>
          </a:prstGeom>
        </p:spPr>
      </p:pic>
      <p:pic>
        <p:nvPicPr>
          <p:cNvPr id="19" name="Picture 18">
            <a:extLst>
              <a:ext uri="{FF2B5EF4-FFF2-40B4-BE49-F238E27FC236}">
                <a16:creationId xmlns:a16="http://schemas.microsoft.com/office/drawing/2014/main" id="{D6C3F234-7B37-499B-9395-658E580F4D7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69333" y="4779209"/>
            <a:ext cx="2605333" cy="1464893"/>
          </a:xfrm>
          <a:prstGeom prst="rect">
            <a:avLst/>
          </a:prstGeom>
        </p:spPr>
      </p:pic>
    </p:spTree>
    <p:extLst>
      <p:ext uri="{BB962C8B-B14F-4D97-AF65-F5344CB8AC3E}">
        <p14:creationId xmlns:p14="http://schemas.microsoft.com/office/powerpoint/2010/main" val="21893669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3A99-AB4A-4D2C-837A-09B11638E774}"/>
              </a:ext>
            </a:extLst>
          </p:cNvPr>
          <p:cNvSpPr>
            <a:spLocks noGrp="1"/>
          </p:cNvSpPr>
          <p:nvPr>
            <p:ph type="title"/>
          </p:nvPr>
        </p:nvSpPr>
        <p:spPr>
          <a:xfrm>
            <a:off x="628650" y="634792"/>
            <a:ext cx="7886700" cy="758073"/>
          </a:xfrm>
        </p:spPr>
        <p:txBody>
          <a:bodyPr>
            <a:normAutofit/>
          </a:bodyPr>
          <a:lstStyle/>
          <a:p>
            <a:r>
              <a:rPr lang="en-GB" sz="2400" dirty="0"/>
              <a:t>Installation</a:t>
            </a:r>
          </a:p>
        </p:txBody>
      </p:sp>
      <p:sp>
        <p:nvSpPr>
          <p:cNvPr id="4" name="Arrow: Pentagon 3">
            <a:extLst>
              <a:ext uri="{FF2B5EF4-FFF2-40B4-BE49-F238E27FC236}">
                <a16:creationId xmlns:a16="http://schemas.microsoft.com/office/drawing/2014/main" id="{FD0A8204-61C4-4786-AC83-B51712C782F3}"/>
              </a:ext>
            </a:extLst>
          </p:cNvPr>
          <p:cNvSpPr/>
          <p:nvPr/>
        </p:nvSpPr>
        <p:spPr>
          <a:xfrm>
            <a:off x="4163647" y="735419"/>
            <a:ext cx="1927289" cy="456392"/>
          </a:xfrm>
          <a:prstGeom prst="homePlate">
            <a:avLst/>
          </a:prstGeom>
          <a:solidFill>
            <a:srgbClr val="8CC048">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Safety Case</a:t>
            </a:r>
          </a:p>
        </p:txBody>
      </p:sp>
      <p:sp>
        <p:nvSpPr>
          <p:cNvPr id="5" name="Arrow: Chevron 4">
            <a:extLst>
              <a:ext uri="{FF2B5EF4-FFF2-40B4-BE49-F238E27FC236}">
                <a16:creationId xmlns:a16="http://schemas.microsoft.com/office/drawing/2014/main" id="{8FD78527-DEFA-4C81-961E-CE2E47C22588}"/>
              </a:ext>
            </a:extLst>
          </p:cNvPr>
          <p:cNvSpPr/>
          <p:nvPr/>
        </p:nvSpPr>
        <p:spPr>
          <a:xfrm>
            <a:off x="5921756" y="735419"/>
            <a:ext cx="1250050" cy="456392"/>
          </a:xfrm>
          <a:prstGeom prst="chevron">
            <a:avLst/>
          </a:prstGeom>
          <a:solidFill>
            <a:srgbClr val="28ABE7"/>
          </a:solidFill>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solidFill>
                  <a:schemeClr val="bg1"/>
                </a:solidFill>
              </a:rPr>
              <a:t>Install</a:t>
            </a:r>
          </a:p>
        </p:txBody>
      </p:sp>
      <p:sp>
        <p:nvSpPr>
          <p:cNvPr id="6" name="Arrow: Chevron 5">
            <a:extLst>
              <a:ext uri="{FF2B5EF4-FFF2-40B4-BE49-F238E27FC236}">
                <a16:creationId xmlns:a16="http://schemas.microsoft.com/office/drawing/2014/main" id="{5D0A8746-8A4A-4FDE-81D9-E17E3B7B2DC7}"/>
              </a:ext>
            </a:extLst>
          </p:cNvPr>
          <p:cNvSpPr/>
          <p:nvPr/>
        </p:nvSpPr>
        <p:spPr>
          <a:xfrm>
            <a:off x="7002626" y="735419"/>
            <a:ext cx="1512724" cy="456392"/>
          </a:xfrm>
          <a:prstGeom prst="chevron">
            <a:avLst/>
          </a:prstGeom>
          <a:solidFill>
            <a:srgbClr val="8CC048">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rPr>
              <a:t>Trial</a:t>
            </a:r>
          </a:p>
        </p:txBody>
      </p:sp>
      <p:pic>
        <p:nvPicPr>
          <p:cNvPr id="23" name="Picture 22">
            <a:extLst>
              <a:ext uri="{FF2B5EF4-FFF2-40B4-BE49-F238E27FC236}">
                <a16:creationId xmlns:a16="http://schemas.microsoft.com/office/drawing/2014/main" id="{8F86D0A1-5C18-4C92-B9A9-89C7213461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3496" y="1495694"/>
            <a:ext cx="2135362" cy="1601521"/>
          </a:xfrm>
          <a:prstGeom prst="rect">
            <a:avLst/>
          </a:prstGeom>
        </p:spPr>
      </p:pic>
      <p:pic>
        <p:nvPicPr>
          <p:cNvPr id="24" name="Picture 23">
            <a:extLst>
              <a:ext uri="{FF2B5EF4-FFF2-40B4-BE49-F238E27FC236}">
                <a16:creationId xmlns:a16="http://schemas.microsoft.com/office/drawing/2014/main" id="{B177816E-B4D4-4306-9F3A-5B2C0268C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2358" y="1494820"/>
            <a:ext cx="2135362" cy="1602395"/>
          </a:xfrm>
          <a:prstGeom prst="rect">
            <a:avLst/>
          </a:prstGeom>
        </p:spPr>
      </p:pic>
      <p:pic>
        <p:nvPicPr>
          <p:cNvPr id="25" name="Picture 24">
            <a:extLst>
              <a:ext uri="{FF2B5EF4-FFF2-40B4-BE49-F238E27FC236}">
                <a16:creationId xmlns:a16="http://schemas.microsoft.com/office/drawing/2014/main" id="{09518B01-CFDA-4958-BEC3-FB1C580F611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72694" y="1494593"/>
            <a:ext cx="2134040" cy="1601521"/>
          </a:xfrm>
          <a:prstGeom prst="rect">
            <a:avLst/>
          </a:prstGeom>
        </p:spPr>
      </p:pic>
      <p:pic>
        <p:nvPicPr>
          <p:cNvPr id="26" name="Picture 25">
            <a:extLst>
              <a:ext uri="{FF2B5EF4-FFF2-40B4-BE49-F238E27FC236}">
                <a16:creationId xmlns:a16="http://schemas.microsoft.com/office/drawing/2014/main" id="{AA1830BD-DE56-4DBC-924C-8CF97A8ED6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3496" y="3298784"/>
            <a:ext cx="2135362" cy="1602398"/>
          </a:xfrm>
          <a:prstGeom prst="rect">
            <a:avLst/>
          </a:prstGeom>
        </p:spPr>
      </p:pic>
      <p:pic>
        <p:nvPicPr>
          <p:cNvPr id="27" name="Picture 26">
            <a:extLst>
              <a:ext uri="{FF2B5EF4-FFF2-40B4-BE49-F238E27FC236}">
                <a16:creationId xmlns:a16="http://schemas.microsoft.com/office/drawing/2014/main" id="{322ED70B-A250-4605-83C4-A6FAF1A764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92529" y="3279210"/>
            <a:ext cx="2136532" cy="1602399"/>
          </a:xfrm>
          <a:prstGeom prst="rect">
            <a:avLst/>
          </a:prstGeom>
        </p:spPr>
      </p:pic>
      <p:pic>
        <p:nvPicPr>
          <p:cNvPr id="29" name="Picture 28">
            <a:extLst>
              <a:ext uri="{FF2B5EF4-FFF2-40B4-BE49-F238E27FC236}">
                <a16:creationId xmlns:a16="http://schemas.microsoft.com/office/drawing/2014/main" id="{7CCECA0B-694E-4641-9AA8-DBBBE40741C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0201" y="3279210"/>
            <a:ext cx="2136533" cy="1601521"/>
          </a:xfrm>
          <a:prstGeom prst="rect">
            <a:avLst/>
          </a:prstGeom>
        </p:spPr>
      </p:pic>
      <p:pic>
        <p:nvPicPr>
          <p:cNvPr id="30" name="Picture 29">
            <a:extLst>
              <a:ext uri="{FF2B5EF4-FFF2-40B4-BE49-F238E27FC236}">
                <a16:creationId xmlns:a16="http://schemas.microsoft.com/office/drawing/2014/main" id="{9B45289F-F89D-4D97-B816-5479D67A951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3496" y="5034927"/>
            <a:ext cx="2136532" cy="1424355"/>
          </a:xfrm>
          <a:prstGeom prst="rect">
            <a:avLst/>
          </a:prstGeom>
        </p:spPr>
      </p:pic>
      <p:pic>
        <p:nvPicPr>
          <p:cNvPr id="31" name="Picture 30">
            <a:extLst>
              <a:ext uri="{FF2B5EF4-FFF2-40B4-BE49-F238E27FC236}">
                <a16:creationId xmlns:a16="http://schemas.microsoft.com/office/drawing/2014/main" id="{9B6B37AF-4F9F-4BFF-B5DC-F3A74CEEB30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772694" y="5028637"/>
            <a:ext cx="2136532" cy="1424355"/>
          </a:xfrm>
          <a:prstGeom prst="rect">
            <a:avLst/>
          </a:prstGeom>
        </p:spPr>
      </p:pic>
      <p:pic>
        <p:nvPicPr>
          <p:cNvPr id="11" name="Picture 10">
            <a:extLst>
              <a:ext uri="{FF2B5EF4-FFF2-40B4-BE49-F238E27FC236}">
                <a16:creationId xmlns:a16="http://schemas.microsoft.com/office/drawing/2014/main" id="{382239A2-FCBE-4CEA-8CA7-A04F402E60D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003903">
            <a:off x="7602489" y="5246106"/>
            <a:ext cx="1365385" cy="1424355"/>
          </a:xfrm>
          <a:prstGeom prst="rect">
            <a:avLst/>
          </a:prstGeom>
        </p:spPr>
      </p:pic>
      <p:pic>
        <p:nvPicPr>
          <p:cNvPr id="14" name="Picture 13">
            <a:extLst>
              <a:ext uri="{FF2B5EF4-FFF2-40B4-BE49-F238E27FC236}">
                <a16:creationId xmlns:a16="http://schemas.microsoft.com/office/drawing/2014/main" id="{381988A3-BC1E-40FE-8CAA-F66AB247BE9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21201073">
            <a:off x="82149" y="1220986"/>
            <a:ext cx="1267839" cy="1295401"/>
          </a:xfrm>
          <a:prstGeom prst="rect">
            <a:avLst/>
          </a:prstGeom>
        </p:spPr>
      </p:pic>
      <p:pic>
        <p:nvPicPr>
          <p:cNvPr id="39" name="Picture 38">
            <a:extLst>
              <a:ext uri="{FF2B5EF4-FFF2-40B4-BE49-F238E27FC236}">
                <a16:creationId xmlns:a16="http://schemas.microsoft.com/office/drawing/2014/main" id="{C368ABEB-B12F-45A9-B8C9-08E65ABAC85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5400000">
            <a:off x="2628311" y="5045316"/>
            <a:ext cx="1433373" cy="1379778"/>
          </a:xfrm>
          <a:prstGeom prst="rect">
            <a:avLst/>
          </a:prstGeom>
        </p:spPr>
      </p:pic>
      <p:pic>
        <p:nvPicPr>
          <p:cNvPr id="40" name="Picture 39">
            <a:extLst>
              <a:ext uri="{FF2B5EF4-FFF2-40B4-BE49-F238E27FC236}">
                <a16:creationId xmlns:a16="http://schemas.microsoft.com/office/drawing/2014/main" id="{C938A156-CC8C-4830-A922-357C8D5AFAA2}"/>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480390" y="5019619"/>
            <a:ext cx="1048671" cy="1433373"/>
          </a:xfrm>
          <a:prstGeom prst="rect">
            <a:avLst/>
          </a:prstGeom>
        </p:spPr>
      </p:pic>
    </p:spTree>
    <p:extLst>
      <p:ext uri="{BB962C8B-B14F-4D97-AF65-F5344CB8AC3E}">
        <p14:creationId xmlns:p14="http://schemas.microsoft.com/office/powerpoint/2010/main" val="33645521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3091</TotalTime>
  <Words>2090</Words>
  <Application>Microsoft Office PowerPoint</Application>
  <PresentationFormat>On-screen Show (4:3)</PresentationFormat>
  <Paragraphs>272</Paragraphs>
  <Slides>36</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Wingdings</vt:lpstr>
      <vt:lpstr>ヒラギノ角ゴ Pro W3</vt:lpstr>
      <vt:lpstr>Office Theme</vt:lpstr>
      <vt:lpstr>PowerPoint Presentation</vt:lpstr>
      <vt:lpstr>Agenda </vt:lpstr>
      <vt:lpstr>PowerPoint Presentation</vt:lpstr>
      <vt:lpstr>Project Overview </vt:lpstr>
      <vt:lpstr>The Energy landscape and the role for hydrogen blending</vt:lpstr>
      <vt:lpstr>Project Objective and Timeline</vt:lpstr>
      <vt:lpstr>Exemption</vt:lpstr>
      <vt:lpstr>Customer Focused</vt:lpstr>
      <vt:lpstr>Installation</vt:lpstr>
      <vt:lpstr>Hydrogen Facility</vt:lpstr>
      <vt:lpstr>Trial Start</vt:lpstr>
      <vt:lpstr>Blend Level Control</vt:lpstr>
      <vt:lpstr>Test facility</vt:lpstr>
      <vt:lpstr>First Public Demonstration Programme underway</vt:lpstr>
      <vt:lpstr>Deployment</vt:lpstr>
      <vt:lpstr>Customer perceptions of receiving  hydrogen-blended gas in the home:  Pre-blending results</vt:lpstr>
      <vt:lpstr>Aim of this research</vt:lpstr>
      <vt:lpstr>Methodology</vt:lpstr>
      <vt:lpstr>Characteristics of sample</vt:lpstr>
      <vt:lpstr>Results: key areas </vt:lpstr>
      <vt:lpstr>1) What did people think about taking part in the demonstration?</vt:lpstr>
      <vt:lpstr>1.1 Generally (very) positive views about taking part</vt:lpstr>
      <vt:lpstr>1.2 Participants valued the environmental and minimal disruption benefits</vt:lpstr>
      <vt:lpstr>1.3 But little real technical or scientific understanding of the project</vt:lpstr>
      <vt:lpstr>1.4 Some initial anxiety, but this decreased over time</vt:lpstr>
      <vt:lpstr>2) Concerns, reassurances and trust </vt:lpstr>
      <vt:lpstr>2.1 Anxiety about Safety</vt:lpstr>
      <vt:lpstr>2.2 Concern about being part of a pilot</vt:lpstr>
      <vt:lpstr>2.3 Reassurance and trust</vt:lpstr>
      <vt:lpstr>2.4 What about concerns about cost?</vt:lpstr>
      <vt:lpstr>There was some discussion of cost implications</vt:lpstr>
      <vt:lpstr>3) Communications</vt:lpstr>
      <vt:lpstr>What can we learn from a University setting?</vt:lpstr>
      <vt:lpstr>Summary</vt:lpstr>
      <vt:lpstr>Question and Answer session  PLEASE SUBMIT QUESTIONS TO PANEL VIA THE CHAT FUNCTION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Haddon</dc:creator>
  <cp:lastModifiedBy>Allen1, Peter</cp:lastModifiedBy>
  <cp:revision>172</cp:revision>
  <dcterms:created xsi:type="dcterms:W3CDTF">2017-09-07T14:27:23Z</dcterms:created>
  <dcterms:modified xsi:type="dcterms:W3CDTF">2020-05-18T13:22:45Z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7a28ff59-1dd3-406f-be87-f82473b549be_Enabled">
    <vt:lpwstr>True</vt:lpwstr>
  </property>
  <property fmtid="{D5CDD505-2E9C-101B-9397-08002B2CF9AE}" pid="4" name="MSIP_Label_7a28ff59-1dd3-406f-be87-f82473b549be_SiteId">
    <vt:lpwstr>de0d74aa-9914-4bb9-9235-fbefe83b1769</vt:lpwstr>
  </property>
  <property fmtid="{D5CDD505-2E9C-101B-9397-08002B2CF9AE}" pid="5" name="MSIP_Label_7a28ff59-1dd3-406f-be87-f82473b549be_Owner">
    <vt:lpwstr>Andy.Lewis@cadentgas.com</vt:lpwstr>
  </property>
  <property fmtid="{D5CDD505-2E9C-101B-9397-08002B2CF9AE}" pid="6" name="MSIP_Label_7a28ff59-1dd3-406f-be87-f82473b549be_SetDate">
    <vt:lpwstr>2020-05-05T10:57:10.7163657Z</vt:lpwstr>
  </property>
  <property fmtid="{D5CDD505-2E9C-101B-9397-08002B2CF9AE}" pid="7" name="MSIP_Label_7a28ff59-1dd3-406f-be87-f82473b549be_Name">
    <vt:lpwstr>Cadent - Official</vt:lpwstr>
  </property>
  <property fmtid="{D5CDD505-2E9C-101B-9397-08002B2CF9AE}" pid="8" name="MSIP_Label_7a28ff59-1dd3-406f-be87-f82473b549be_Application">
    <vt:lpwstr>Microsoft Azure Information Protection</vt:lpwstr>
  </property>
  <property fmtid="{D5CDD505-2E9C-101B-9397-08002B2CF9AE}" pid="9" name="MSIP_Label_7a28ff59-1dd3-406f-be87-f82473b549be_Extended_MSFT_Method">
    <vt:lpwstr>Automatic</vt:lpwstr>
  </property>
  <property fmtid="{D5CDD505-2E9C-101B-9397-08002B2CF9AE}" pid="10" name="Sensitivity">
    <vt:lpwstr>Cadent - Official</vt:lpwstr>
  </property>
</Properties>
</file>